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media/image4.jpg" ContentType="image/jpg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25.jpg" ContentType="image/jp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8.jpg" ContentType="image/jpg"/>
  <Override PartName="/ppt/media/image52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1"/>
  </p:notesMasterIdLst>
  <p:sldIdLst>
    <p:sldId id="256" r:id="rId2"/>
    <p:sldId id="257" r:id="rId3"/>
    <p:sldId id="284" r:id="rId4"/>
    <p:sldId id="258" r:id="rId5"/>
    <p:sldId id="259" r:id="rId6"/>
    <p:sldId id="289" r:id="rId7"/>
    <p:sldId id="288" r:id="rId8"/>
    <p:sldId id="291" r:id="rId9"/>
    <p:sldId id="287" r:id="rId10"/>
    <p:sldId id="292" r:id="rId11"/>
    <p:sldId id="285" r:id="rId12"/>
    <p:sldId id="342" r:id="rId13"/>
    <p:sldId id="344" r:id="rId14"/>
    <p:sldId id="343" r:id="rId15"/>
    <p:sldId id="346" r:id="rId16"/>
    <p:sldId id="351" r:id="rId17"/>
    <p:sldId id="345" r:id="rId18"/>
    <p:sldId id="388" r:id="rId19"/>
    <p:sldId id="948" r:id="rId20"/>
    <p:sldId id="949" r:id="rId21"/>
    <p:sldId id="374" r:id="rId22"/>
    <p:sldId id="347" r:id="rId23"/>
    <p:sldId id="370" r:id="rId24"/>
    <p:sldId id="371" r:id="rId25"/>
    <p:sldId id="384" r:id="rId26"/>
    <p:sldId id="372" r:id="rId27"/>
    <p:sldId id="373" r:id="rId28"/>
    <p:sldId id="375" r:id="rId29"/>
    <p:sldId id="378" r:id="rId30"/>
    <p:sldId id="379" r:id="rId31"/>
    <p:sldId id="376" r:id="rId32"/>
    <p:sldId id="377" r:id="rId33"/>
    <p:sldId id="380" r:id="rId34"/>
    <p:sldId id="381" r:id="rId35"/>
    <p:sldId id="382" r:id="rId36"/>
    <p:sldId id="383" r:id="rId37"/>
    <p:sldId id="368" r:id="rId38"/>
    <p:sldId id="950" r:id="rId39"/>
    <p:sldId id="951" r:id="rId40"/>
    <p:sldId id="952" r:id="rId41"/>
    <p:sldId id="953" r:id="rId42"/>
    <p:sldId id="286" r:id="rId43"/>
    <p:sldId id="363" r:id="rId44"/>
    <p:sldId id="385" r:id="rId45"/>
    <p:sldId id="954" r:id="rId46"/>
    <p:sldId id="955" r:id="rId47"/>
    <p:sldId id="353" r:id="rId48"/>
    <p:sldId id="348" r:id="rId49"/>
    <p:sldId id="956" r:id="rId50"/>
    <p:sldId id="957" r:id="rId51"/>
    <p:sldId id="958" r:id="rId52"/>
    <p:sldId id="272" r:id="rId53"/>
    <p:sldId id="355" r:id="rId54"/>
    <p:sldId id="365" r:id="rId55"/>
    <p:sldId id="359" r:id="rId56"/>
    <p:sldId id="360" r:id="rId57"/>
    <p:sldId id="36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960" r:id="rId67"/>
    <p:sldId id="313" r:id="rId68"/>
    <p:sldId id="314" r:id="rId69"/>
    <p:sldId id="315" r:id="rId70"/>
    <p:sldId id="959" r:id="rId71"/>
    <p:sldId id="293" r:id="rId72"/>
    <p:sldId id="279" r:id="rId73"/>
    <p:sldId id="294" r:id="rId74"/>
    <p:sldId id="946" r:id="rId75"/>
    <p:sldId id="711" r:id="rId76"/>
    <p:sldId id="280" r:id="rId77"/>
    <p:sldId id="281" r:id="rId78"/>
    <p:sldId id="282" r:id="rId79"/>
    <p:sldId id="283" r:id="rId80"/>
  </p:sldIdLst>
  <p:sldSz cx="12192000" cy="6858000"/>
  <p:notesSz cx="6858000" cy="9144000"/>
  <p:embeddedFontLst>
    <p:embeddedFont>
      <p:font typeface="Arial Black" panose="020B0604020202020204" pitchFamily="34" charset="0"/>
      <p:bold r:id="rId82"/>
    </p:embeddedFont>
    <p:embeddedFont>
      <p:font typeface="Bauhaus 93" pitchFamily="82" charset="77"/>
      <p:regular r:id="rId83"/>
    </p:embeddedFon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entury Gothic" panose="020B0502020202020204" pitchFamily="34" charset="0"/>
      <p:regular r:id="rId88"/>
      <p:bold r:id="rId89"/>
      <p:italic r:id="rId90"/>
      <p:boldItalic r:id="rId91"/>
    </p:embeddedFont>
    <p:embeddedFont>
      <p:font typeface="Garamond" panose="02020404030301010803" pitchFamily="18" charset="0"/>
      <p:regular r:id="rId92"/>
      <p:bold r:id="rId93"/>
      <p:italic r:id="rId94"/>
    </p:embeddedFont>
    <p:embeddedFont>
      <p:font typeface="Georgia" panose="02040502050405020303" pitchFamily="18" charset="0"/>
      <p:regular r:id="rId95"/>
      <p:bold r:id="rId96"/>
      <p:italic r:id="rId97"/>
      <p:boldItalic r:id="rId98"/>
    </p:embeddedFont>
    <p:embeddedFont>
      <p:font typeface="Gill Sans MT" panose="020B0502020104020203" pitchFamily="34" charset="77"/>
      <p:regular r:id="rId99"/>
      <p:bold r:id="rId100"/>
      <p:italic r:id="rId101"/>
      <p:boldItalic r:id="rId102"/>
    </p:embeddedFont>
    <p:embeddedFont>
      <p:font typeface="Lato" panose="020F0502020204030203" pitchFamily="34" charset="77"/>
      <p:regular r:id="rId103"/>
      <p:bold r:id="rId104"/>
      <p:italic r:id="rId105"/>
      <p:boldItalic r:id="rId106"/>
    </p:embeddedFont>
    <p:embeddedFont>
      <p:font typeface="Lucida Sans" panose="020B0602030504020204" pitchFamily="34" charset="77"/>
      <p:regular r:id="rId107"/>
      <p:bold r:id="rId108"/>
      <p:italic r:id="rId109"/>
      <p:boldItalic r:id="rId110"/>
    </p:embeddedFont>
    <p:embeddedFont>
      <p:font typeface="Lucida Sans Unicode" panose="020B0602030504020204" pitchFamily="34" charset="0"/>
      <p:regular r:id="rId111"/>
    </p:embeddedFont>
    <p:embeddedFont>
      <p:font typeface="MS Gothic" panose="020B0609070205080204" pitchFamily="49" charset="-128"/>
      <p:regular r:id="rId112"/>
    </p:embeddedFont>
    <p:embeddedFont>
      <p:font typeface="Palatino Linotype" panose="02040502050505030304" pitchFamily="18" charset="0"/>
      <p:regular r:id="rId113"/>
      <p:bold r:id="rId114"/>
      <p:italic r:id="rId115"/>
      <p:boldItalic r:id="rId116"/>
    </p:embeddedFont>
    <p:embeddedFont>
      <p:font typeface="Raleway" panose="020B0503030101060003" pitchFamily="34" charset="77"/>
      <p:regular r:id="rId117"/>
      <p:bold r:id="rId118"/>
      <p:italic r:id="rId119"/>
      <p:boldItalic r:id="rId120"/>
    </p:embeddedFont>
    <p:embeddedFont>
      <p:font typeface="Tahoma" panose="020B0604030504040204" pitchFamily="34" charset="0"/>
      <p:regular r:id="rId121"/>
      <p:bold r:id="rId122"/>
    </p:embeddedFont>
    <p:embeddedFont>
      <p:font typeface="Trebuchet MS" panose="020B0703020202090204" pitchFamily="34" charset="0"/>
      <p:regular r:id="rId123"/>
      <p:bold r:id="rId124"/>
      <p:italic r:id="rId125"/>
      <p:boldItalic r:id="rId126"/>
    </p:embeddedFont>
    <p:embeddedFont>
      <p:font typeface="Verdana" panose="020B0604030504040204" pitchFamily="34" charset="0"/>
      <p:regular r:id="rId127"/>
      <p:bold r:id="rId128"/>
      <p:italic r:id="rId129"/>
      <p:boldItalic r:id="rId1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8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408E25-8956-4972-B14A-0DADBA0B9D53}">
  <a:tblStyle styleId="{FB408E25-8956-4972-B14A-0DADBA0B9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722"/>
    <p:restoredTop sz="94674"/>
  </p:normalViewPr>
  <p:slideViewPr>
    <p:cSldViewPr snapToGrid="0" snapToObjects="1">
      <p:cViewPr varScale="1">
        <p:scale>
          <a:sx n="47" d="100"/>
          <a:sy n="47" d="100"/>
        </p:scale>
        <p:origin x="208" y="1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36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font" Target="fonts/font3.fntdata"/><Relationship Id="rId16" Type="http://schemas.openxmlformats.org/officeDocument/2006/relationships/slide" Target="slides/slide15.xml"/><Relationship Id="rId107" Type="http://schemas.openxmlformats.org/officeDocument/2006/relationships/font" Target="fonts/font26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21.fntdata"/><Relationship Id="rId123" Type="http://schemas.openxmlformats.org/officeDocument/2006/relationships/font" Target="fonts/font42.fntdata"/><Relationship Id="rId128" Type="http://schemas.openxmlformats.org/officeDocument/2006/relationships/font" Target="fonts/font47.fntdata"/><Relationship Id="rId5" Type="http://schemas.openxmlformats.org/officeDocument/2006/relationships/slide" Target="slides/slide4.xml"/><Relationship Id="rId90" Type="http://schemas.openxmlformats.org/officeDocument/2006/relationships/font" Target="fonts/font9.fntdata"/><Relationship Id="rId95" Type="http://schemas.openxmlformats.org/officeDocument/2006/relationships/font" Target="fonts/font1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32.fntdata"/><Relationship Id="rId118" Type="http://schemas.openxmlformats.org/officeDocument/2006/relationships/font" Target="fonts/font37.fntdata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font" Target="fonts/font4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2.fntdata"/><Relationship Id="rId108" Type="http://schemas.openxmlformats.org/officeDocument/2006/relationships/font" Target="fonts/font27.fntdata"/><Relationship Id="rId124" Type="http://schemas.openxmlformats.org/officeDocument/2006/relationships/font" Target="fonts/font43.fntdata"/><Relationship Id="rId129" Type="http://schemas.openxmlformats.org/officeDocument/2006/relationships/font" Target="fonts/font48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0.fntdata"/><Relationship Id="rId96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33.fntdata"/><Relationship Id="rId119" Type="http://schemas.openxmlformats.org/officeDocument/2006/relationships/font" Target="fonts/font38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5.fntdata"/><Relationship Id="rId130" Type="http://schemas.openxmlformats.org/officeDocument/2006/relationships/font" Target="fonts/font49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8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6.fntdata"/><Relationship Id="rId104" Type="http://schemas.openxmlformats.org/officeDocument/2006/relationships/font" Target="fonts/font23.fntdata"/><Relationship Id="rId120" Type="http://schemas.openxmlformats.org/officeDocument/2006/relationships/font" Target="fonts/font39.fntdata"/><Relationship Id="rId125" Type="http://schemas.openxmlformats.org/officeDocument/2006/relationships/font" Target="fonts/font4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6.fntdata"/><Relationship Id="rId110" Type="http://schemas.openxmlformats.org/officeDocument/2006/relationships/font" Target="fonts/font29.fntdata"/><Relationship Id="rId115" Type="http://schemas.openxmlformats.org/officeDocument/2006/relationships/font" Target="fonts/font34.fntdata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9.fntdata"/><Relationship Id="rId105" Type="http://schemas.openxmlformats.org/officeDocument/2006/relationships/font" Target="fonts/font24.fntdata"/><Relationship Id="rId126" Type="http://schemas.openxmlformats.org/officeDocument/2006/relationships/font" Target="fonts/font4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2.fntdata"/><Relationship Id="rId98" Type="http://schemas.openxmlformats.org/officeDocument/2006/relationships/font" Target="fonts/font17.fntdata"/><Relationship Id="rId121" Type="http://schemas.openxmlformats.org/officeDocument/2006/relationships/font" Target="fonts/font40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3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2.fntdata"/><Relationship Id="rId88" Type="http://schemas.openxmlformats.org/officeDocument/2006/relationships/font" Target="fonts/font7.fntdata"/><Relationship Id="rId111" Type="http://schemas.openxmlformats.org/officeDocument/2006/relationships/font" Target="fonts/font30.fntdata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25.fntdata"/><Relationship Id="rId127" Type="http://schemas.openxmlformats.org/officeDocument/2006/relationships/font" Target="fonts/font4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font" Target="fonts/font13.fntdata"/><Relationship Id="rId99" Type="http://schemas.openxmlformats.org/officeDocument/2006/relationships/font" Target="fonts/font18.fntdata"/><Relationship Id="rId101" Type="http://schemas.openxmlformats.org/officeDocument/2006/relationships/font" Target="fonts/font20.fntdata"/><Relationship Id="rId122" Type="http://schemas.openxmlformats.org/officeDocument/2006/relationships/font" Target="fonts/font4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font" Target="fonts/font8.fntdata"/><Relationship Id="rId112" Type="http://schemas.openxmlformats.org/officeDocument/2006/relationships/font" Target="fonts/font31.fntdata"/><Relationship Id="rId13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5FAF3B-F461-7C45-857A-2AD5A42DA18F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</dgm:pt>
    <dgm:pt modelId="{71C5E001-8CFD-1041-A4E4-8D0D48394816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CB12AAA4-C987-5948-A8C3-29B147DA1570}" type="parTrans" cxnId="{1271BEB8-0527-C449-8A25-E869D6EEB493}">
      <dgm:prSet/>
      <dgm:spPr/>
      <dgm:t>
        <a:bodyPr/>
        <a:lstStyle/>
        <a:p>
          <a:endParaRPr lang="en-US"/>
        </a:p>
      </dgm:t>
    </dgm:pt>
    <dgm:pt modelId="{6256BC98-6AC8-6247-BE25-F5E66E7644BF}" type="sibTrans" cxnId="{1271BEB8-0527-C449-8A25-E869D6EEB493}">
      <dgm:prSet/>
      <dgm:spPr/>
      <dgm:t>
        <a:bodyPr/>
        <a:lstStyle/>
        <a:p>
          <a:endParaRPr lang="en-US"/>
        </a:p>
      </dgm:t>
    </dgm:pt>
    <dgm:pt modelId="{B0C15EEE-77B1-8D47-BA8C-C7760BA865FA}">
      <dgm:prSet phldrT="[Text]"/>
      <dgm:spPr/>
      <dgm:t>
        <a:bodyPr/>
        <a:lstStyle/>
        <a:p>
          <a:r>
            <a:rPr lang="en-US" dirty="0"/>
            <a:t>Discriminant analysis</a:t>
          </a:r>
        </a:p>
      </dgm:t>
    </dgm:pt>
    <dgm:pt modelId="{861AC688-5736-F04D-B355-7F6871552533}" type="parTrans" cxnId="{1091DE7F-1CA4-D143-A0C4-241502058867}">
      <dgm:prSet/>
      <dgm:spPr/>
      <dgm:t>
        <a:bodyPr/>
        <a:lstStyle/>
        <a:p>
          <a:endParaRPr lang="en-US"/>
        </a:p>
      </dgm:t>
    </dgm:pt>
    <dgm:pt modelId="{FDCD2017-2B62-F645-8FE0-804A79B5843D}" type="sibTrans" cxnId="{1091DE7F-1CA4-D143-A0C4-241502058867}">
      <dgm:prSet/>
      <dgm:spPr/>
      <dgm:t>
        <a:bodyPr/>
        <a:lstStyle/>
        <a:p>
          <a:endParaRPr lang="en-US"/>
        </a:p>
      </dgm:t>
    </dgm:pt>
    <dgm:pt modelId="{82F1785C-07A0-FA4F-BC8C-959805389246}">
      <dgm:prSet phldrT="[Text]"/>
      <dgm:spPr/>
      <dgm:t>
        <a:bodyPr/>
        <a:lstStyle/>
        <a:p>
          <a:r>
            <a:rPr lang="en-US" dirty="0"/>
            <a:t>Decision tree</a:t>
          </a:r>
        </a:p>
        <a:p>
          <a:r>
            <a:rPr lang="en-US" dirty="0"/>
            <a:t>Random forest</a:t>
          </a:r>
        </a:p>
      </dgm:t>
    </dgm:pt>
    <dgm:pt modelId="{951CDB38-1935-0544-974A-E7BD3716291A}" type="parTrans" cxnId="{3A517E02-03E8-4A49-9322-B2962D24E43D}">
      <dgm:prSet/>
      <dgm:spPr/>
      <dgm:t>
        <a:bodyPr/>
        <a:lstStyle/>
        <a:p>
          <a:endParaRPr lang="en-US"/>
        </a:p>
      </dgm:t>
    </dgm:pt>
    <dgm:pt modelId="{9DA2852B-46C8-4E43-A6E0-8AB8D80661EF}" type="sibTrans" cxnId="{3A517E02-03E8-4A49-9322-B2962D24E43D}">
      <dgm:prSet/>
      <dgm:spPr/>
      <dgm:t>
        <a:bodyPr/>
        <a:lstStyle/>
        <a:p>
          <a:endParaRPr lang="en-US"/>
        </a:p>
      </dgm:t>
    </dgm:pt>
    <dgm:pt modelId="{3DFFAE9A-3379-3243-A52C-6D7137E66FDB}">
      <dgm:prSet phldrT="[Text]"/>
      <dgm:spPr/>
      <dgm:t>
        <a:bodyPr/>
        <a:lstStyle/>
        <a:p>
          <a:r>
            <a:rPr lang="en-US" dirty="0"/>
            <a:t>Support vector machine</a:t>
          </a:r>
        </a:p>
      </dgm:t>
    </dgm:pt>
    <dgm:pt modelId="{7E906C82-3C88-1B4C-AE65-A77146AF89D1}" type="parTrans" cxnId="{6D4641E8-97AC-ED48-8E44-EC7BC13B1099}">
      <dgm:prSet/>
      <dgm:spPr/>
    </dgm:pt>
    <dgm:pt modelId="{07D2F486-2548-1B45-8168-58618EFADB63}" type="sibTrans" cxnId="{6D4641E8-97AC-ED48-8E44-EC7BC13B1099}">
      <dgm:prSet/>
      <dgm:spPr/>
    </dgm:pt>
    <dgm:pt modelId="{DB1386F0-C926-5347-8130-A77BFF9140C7}">
      <dgm:prSet phldrT="[Text]"/>
      <dgm:spPr/>
      <dgm:t>
        <a:bodyPr/>
        <a:lstStyle/>
        <a:p>
          <a:r>
            <a:rPr lang="en-US" dirty="0"/>
            <a:t>Simple neural network</a:t>
          </a:r>
        </a:p>
      </dgm:t>
    </dgm:pt>
    <dgm:pt modelId="{C57FBBCA-6D44-5A43-8CBF-C00FC99334A5}" type="parTrans" cxnId="{605C9269-3BCA-4B40-8C31-9841ACA23F4C}">
      <dgm:prSet/>
      <dgm:spPr/>
    </dgm:pt>
    <dgm:pt modelId="{EE7876C4-4BAB-F246-9CAE-D9DE72525D4C}" type="sibTrans" cxnId="{605C9269-3BCA-4B40-8C31-9841ACA23F4C}">
      <dgm:prSet/>
      <dgm:spPr/>
    </dgm:pt>
    <dgm:pt modelId="{76E797D6-C8AF-214D-82B8-AEDEF5485667}" type="pres">
      <dgm:prSet presAssocID="{A65FAF3B-F461-7C45-857A-2AD5A42DA18F}" presName="CompostProcess" presStyleCnt="0">
        <dgm:presLayoutVars>
          <dgm:dir/>
          <dgm:resizeHandles val="exact"/>
        </dgm:presLayoutVars>
      </dgm:prSet>
      <dgm:spPr/>
    </dgm:pt>
    <dgm:pt modelId="{E39140C3-A10E-DD4C-AAF9-CEC9F8D67725}" type="pres">
      <dgm:prSet presAssocID="{A65FAF3B-F461-7C45-857A-2AD5A42DA18F}" presName="arrow" presStyleLbl="bgShp" presStyleIdx="0" presStyleCnt="1"/>
      <dgm:spPr/>
    </dgm:pt>
    <dgm:pt modelId="{68998E58-36D1-0049-96FC-73CC2CD3BB04}" type="pres">
      <dgm:prSet presAssocID="{A65FAF3B-F461-7C45-857A-2AD5A42DA18F}" presName="linearProcess" presStyleCnt="0"/>
      <dgm:spPr/>
    </dgm:pt>
    <dgm:pt modelId="{72609B8F-DA21-0D4D-BB6F-824BABB04D56}" type="pres">
      <dgm:prSet presAssocID="{71C5E001-8CFD-1041-A4E4-8D0D48394816}" presName="textNode" presStyleLbl="node1" presStyleIdx="0" presStyleCnt="5">
        <dgm:presLayoutVars>
          <dgm:bulletEnabled val="1"/>
        </dgm:presLayoutVars>
      </dgm:prSet>
      <dgm:spPr/>
    </dgm:pt>
    <dgm:pt modelId="{7DCDAB40-BA28-F743-A9AB-8C98D30230C7}" type="pres">
      <dgm:prSet presAssocID="{6256BC98-6AC8-6247-BE25-F5E66E7644BF}" presName="sibTrans" presStyleCnt="0"/>
      <dgm:spPr/>
    </dgm:pt>
    <dgm:pt modelId="{7985E5B4-A3E9-7D48-8BF9-E877E0723E64}" type="pres">
      <dgm:prSet presAssocID="{B0C15EEE-77B1-8D47-BA8C-C7760BA865FA}" presName="textNode" presStyleLbl="node1" presStyleIdx="1" presStyleCnt="5">
        <dgm:presLayoutVars>
          <dgm:bulletEnabled val="1"/>
        </dgm:presLayoutVars>
      </dgm:prSet>
      <dgm:spPr/>
    </dgm:pt>
    <dgm:pt modelId="{A24996D0-391A-6A4A-9118-3333AD22F2B8}" type="pres">
      <dgm:prSet presAssocID="{FDCD2017-2B62-F645-8FE0-804A79B5843D}" presName="sibTrans" presStyleCnt="0"/>
      <dgm:spPr/>
    </dgm:pt>
    <dgm:pt modelId="{FE4EAE57-3652-BB46-BF9C-1FA68B915D11}" type="pres">
      <dgm:prSet presAssocID="{82F1785C-07A0-FA4F-BC8C-959805389246}" presName="textNode" presStyleLbl="node1" presStyleIdx="2" presStyleCnt="5">
        <dgm:presLayoutVars>
          <dgm:bulletEnabled val="1"/>
        </dgm:presLayoutVars>
      </dgm:prSet>
      <dgm:spPr/>
    </dgm:pt>
    <dgm:pt modelId="{874E532F-0E06-F343-A127-33B62220D38C}" type="pres">
      <dgm:prSet presAssocID="{9DA2852B-46C8-4E43-A6E0-8AB8D80661EF}" presName="sibTrans" presStyleCnt="0"/>
      <dgm:spPr/>
    </dgm:pt>
    <dgm:pt modelId="{04200CC9-4BD6-7045-90A3-D0CE7AF1470D}" type="pres">
      <dgm:prSet presAssocID="{3DFFAE9A-3379-3243-A52C-6D7137E66FDB}" presName="textNode" presStyleLbl="node1" presStyleIdx="3" presStyleCnt="5">
        <dgm:presLayoutVars>
          <dgm:bulletEnabled val="1"/>
        </dgm:presLayoutVars>
      </dgm:prSet>
      <dgm:spPr/>
    </dgm:pt>
    <dgm:pt modelId="{B39108F9-8216-544C-96A8-E45AD90B6D94}" type="pres">
      <dgm:prSet presAssocID="{07D2F486-2548-1B45-8168-58618EFADB63}" presName="sibTrans" presStyleCnt="0"/>
      <dgm:spPr/>
    </dgm:pt>
    <dgm:pt modelId="{DF410CFA-25E0-2841-AE0E-96C85D1A056E}" type="pres">
      <dgm:prSet presAssocID="{DB1386F0-C926-5347-8130-A77BFF9140C7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A517E02-03E8-4A49-9322-B2962D24E43D}" srcId="{A65FAF3B-F461-7C45-857A-2AD5A42DA18F}" destId="{82F1785C-07A0-FA4F-BC8C-959805389246}" srcOrd="2" destOrd="0" parTransId="{951CDB38-1935-0544-974A-E7BD3716291A}" sibTransId="{9DA2852B-46C8-4E43-A6E0-8AB8D80661EF}"/>
    <dgm:cxn modelId="{C5D8B526-03EC-C146-B26A-3EEAAB3859BF}" type="presOf" srcId="{DB1386F0-C926-5347-8130-A77BFF9140C7}" destId="{DF410CFA-25E0-2841-AE0E-96C85D1A056E}" srcOrd="0" destOrd="0" presId="urn:microsoft.com/office/officeart/2005/8/layout/hProcess9"/>
    <dgm:cxn modelId="{F0FCBE43-2690-CC4B-B0DA-CC3C6A498A14}" type="presOf" srcId="{A65FAF3B-F461-7C45-857A-2AD5A42DA18F}" destId="{76E797D6-C8AF-214D-82B8-AEDEF5485667}" srcOrd="0" destOrd="0" presId="urn:microsoft.com/office/officeart/2005/8/layout/hProcess9"/>
    <dgm:cxn modelId="{605C9269-3BCA-4B40-8C31-9841ACA23F4C}" srcId="{A65FAF3B-F461-7C45-857A-2AD5A42DA18F}" destId="{DB1386F0-C926-5347-8130-A77BFF9140C7}" srcOrd="4" destOrd="0" parTransId="{C57FBBCA-6D44-5A43-8CBF-C00FC99334A5}" sibTransId="{EE7876C4-4BAB-F246-9CAE-D9DE72525D4C}"/>
    <dgm:cxn modelId="{1091DE7F-1CA4-D143-A0C4-241502058867}" srcId="{A65FAF3B-F461-7C45-857A-2AD5A42DA18F}" destId="{B0C15EEE-77B1-8D47-BA8C-C7760BA865FA}" srcOrd="1" destOrd="0" parTransId="{861AC688-5736-F04D-B355-7F6871552533}" sibTransId="{FDCD2017-2B62-F645-8FE0-804A79B5843D}"/>
    <dgm:cxn modelId="{1271BEB8-0527-C449-8A25-E869D6EEB493}" srcId="{A65FAF3B-F461-7C45-857A-2AD5A42DA18F}" destId="{71C5E001-8CFD-1041-A4E4-8D0D48394816}" srcOrd="0" destOrd="0" parTransId="{CB12AAA4-C987-5948-A8C3-29B147DA1570}" sibTransId="{6256BC98-6AC8-6247-BE25-F5E66E7644BF}"/>
    <dgm:cxn modelId="{F6CFC5C7-5EE5-F645-A51B-41793D1356AE}" type="presOf" srcId="{82F1785C-07A0-FA4F-BC8C-959805389246}" destId="{FE4EAE57-3652-BB46-BF9C-1FA68B915D11}" srcOrd="0" destOrd="0" presId="urn:microsoft.com/office/officeart/2005/8/layout/hProcess9"/>
    <dgm:cxn modelId="{DD8997CF-B087-4D42-BB6E-76F9538074F3}" type="presOf" srcId="{71C5E001-8CFD-1041-A4E4-8D0D48394816}" destId="{72609B8F-DA21-0D4D-BB6F-824BABB04D56}" srcOrd="0" destOrd="0" presId="urn:microsoft.com/office/officeart/2005/8/layout/hProcess9"/>
    <dgm:cxn modelId="{E73114D5-8DE6-E84F-B2C6-7F361FA5061B}" type="presOf" srcId="{B0C15EEE-77B1-8D47-BA8C-C7760BA865FA}" destId="{7985E5B4-A3E9-7D48-8BF9-E877E0723E64}" srcOrd="0" destOrd="0" presId="urn:microsoft.com/office/officeart/2005/8/layout/hProcess9"/>
    <dgm:cxn modelId="{CFA40ADA-53BB-CF49-885B-E29986B3CCDC}" type="presOf" srcId="{3DFFAE9A-3379-3243-A52C-6D7137E66FDB}" destId="{04200CC9-4BD6-7045-90A3-D0CE7AF1470D}" srcOrd="0" destOrd="0" presId="urn:microsoft.com/office/officeart/2005/8/layout/hProcess9"/>
    <dgm:cxn modelId="{6D4641E8-97AC-ED48-8E44-EC7BC13B1099}" srcId="{A65FAF3B-F461-7C45-857A-2AD5A42DA18F}" destId="{3DFFAE9A-3379-3243-A52C-6D7137E66FDB}" srcOrd="3" destOrd="0" parTransId="{7E906C82-3C88-1B4C-AE65-A77146AF89D1}" sibTransId="{07D2F486-2548-1B45-8168-58618EFADB63}"/>
    <dgm:cxn modelId="{2963520A-2146-8445-B770-58E73DC7C8A7}" type="presParOf" srcId="{76E797D6-C8AF-214D-82B8-AEDEF5485667}" destId="{E39140C3-A10E-DD4C-AAF9-CEC9F8D67725}" srcOrd="0" destOrd="0" presId="urn:microsoft.com/office/officeart/2005/8/layout/hProcess9"/>
    <dgm:cxn modelId="{F862FDFA-E1A2-D74B-9FF8-8215B757C24C}" type="presParOf" srcId="{76E797D6-C8AF-214D-82B8-AEDEF5485667}" destId="{68998E58-36D1-0049-96FC-73CC2CD3BB04}" srcOrd="1" destOrd="0" presId="urn:microsoft.com/office/officeart/2005/8/layout/hProcess9"/>
    <dgm:cxn modelId="{440229DB-AD58-BC4B-89CD-FA29B818DAC2}" type="presParOf" srcId="{68998E58-36D1-0049-96FC-73CC2CD3BB04}" destId="{72609B8F-DA21-0D4D-BB6F-824BABB04D56}" srcOrd="0" destOrd="0" presId="urn:microsoft.com/office/officeart/2005/8/layout/hProcess9"/>
    <dgm:cxn modelId="{B6C206BC-86F4-D74C-AD01-9A4F2AB2B00C}" type="presParOf" srcId="{68998E58-36D1-0049-96FC-73CC2CD3BB04}" destId="{7DCDAB40-BA28-F743-A9AB-8C98D30230C7}" srcOrd="1" destOrd="0" presId="urn:microsoft.com/office/officeart/2005/8/layout/hProcess9"/>
    <dgm:cxn modelId="{2C993292-0CBC-B341-A1F7-EBF7AAECD81D}" type="presParOf" srcId="{68998E58-36D1-0049-96FC-73CC2CD3BB04}" destId="{7985E5B4-A3E9-7D48-8BF9-E877E0723E64}" srcOrd="2" destOrd="0" presId="urn:microsoft.com/office/officeart/2005/8/layout/hProcess9"/>
    <dgm:cxn modelId="{DA3E06B7-0953-CF45-B5D4-71A1BC54D708}" type="presParOf" srcId="{68998E58-36D1-0049-96FC-73CC2CD3BB04}" destId="{A24996D0-391A-6A4A-9118-3333AD22F2B8}" srcOrd="3" destOrd="0" presId="urn:microsoft.com/office/officeart/2005/8/layout/hProcess9"/>
    <dgm:cxn modelId="{DFDA4A4E-B933-F74A-AC8F-35CE8FA3A8AE}" type="presParOf" srcId="{68998E58-36D1-0049-96FC-73CC2CD3BB04}" destId="{FE4EAE57-3652-BB46-BF9C-1FA68B915D11}" srcOrd="4" destOrd="0" presId="urn:microsoft.com/office/officeart/2005/8/layout/hProcess9"/>
    <dgm:cxn modelId="{B7E28813-96FF-6342-BA0B-4375DEA0A3DD}" type="presParOf" srcId="{68998E58-36D1-0049-96FC-73CC2CD3BB04}" destId="{874E532F-0E06-F343-A127-33B62220D38C}" srcOrd="5" destOrd="0" presId="urn:microsoft.com/office/officeart/2005/8/layout/hProcess9"/>
    <dgm:cxn modelId="{D0DDEF9F-5A59-4946-86D6-484AC5968B42}" type="presParOf" srcId="{68998E58-36D1-0049-96FC-73CC2CD3BB04}" destId="{04200CC9-4BD6-7045-90A3-D0CE7AF1470D}" srcOrd="6" destOrd="0" presId="urn:microsoft.com/office/officeart/2005/8/layout/hProcess9"/>
    <dgm:cxn modelId="{55985E7B-EDA6-404D-BC32-974FB904DAC9}" type="presParOf" srcId="{68998E58-36D1-0049-96FC-73CC2CD3BB04}" destId="{B39108F9-8216-544C-96A8-E45AD90B6D94}" srcOrd="7" destOrd="0" presId="urn:microsoft.com/office/officeart/2005/8/layout/hProcess9"/>
    <dgm:cxn modelId="{5450D516-D793-A343-A4BC-6FF6FF63EFE5}" type="presParOf" srcId="{68998E58-36D1-0049-96FC-73CC2CD3BB04}" destId="{DF410CFA-25E0-2841-AE0E-96C85D1A056E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140C3-A10E-DD4C-AAF9-CEC9F8D67725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09B8F-DA21-0D4D-BB6F-824BABB04D56}">
      <dsp:nvSpPr>
        <dsp:cNvPr id="0" name=""/>
        <dsp:cNvSpPr/>
      </dsp:nvSpPr>
      <dsp:spPr>
        <a:xfrm>
          <a:off x="3571" y="1625600"/>
          <a:ext cx="1561703" cy="2167466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Logistic regression</a:t>
          </a:r>
        </a:p>
      </dsp:txBody>
      <dsp:txXfrm>
        <a:off x="79807" y="1701836"/>
        <a:ext cx="1409231" cy="2014994"/>
      </dsp:txXfrm>
    </dsp:sp>
    <dsp:sp modelId="{7985E5B4-A3E9-7D48-8BF9-E877E0723E64}">
      <dsp:nvSpPr>
        <dsp:cNvPr id="0" name=""/>
        <dsp:cNvSpPr/>
      </dsp:nvSpPr>
      <dsp:spPr>
        <a:xfrm>
          <a:off x="1643360" y="1625600"/>
          <a:ext cx="1561703" cy="21674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Discriminant analysis</a:t>
          </a:r>
        </a:p>
      </dsp:txBody>
      <dsp:txXfrm>
        <a:off x="1719596" y="1701836"/>
        <a:ext cx="1409231" cy="2014994"/>
      </dsp:txXfrm>
    </dsp:sp>
    <dsp:sp modelId="{FE4EAE57-3652-BB46-BF9C-1FA68B915D11}">
      <dsp:nvSpPr>
        <dsp:cNvPr id="0" name=""/>
        <dsp:cNvSpPr/>
      </dsp:nvSpPr>
      <dsp:spPr>
        <a:xfrm>
          <a:off x="3283148" y="1625600"/>
          <a:ext cx="1561703" cy="2167466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Decision tree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Random forest</a:t>
          </a:r>
        </a:p>
      </dsp:txBody>
      <dsp:txXfrm>
        <a:off x="3359384" y="1701836"/>
        <a:ext cx="1409231" cy="2014994"/>
      </dsp:txXfrm>
    </dsp:sp>
    <dsp:sp modelId="{04200CC9-4BD6-7045-90A3-D0CE7AF1470D}">
      <dsp:nvSpPr>
        <dsp:cNvPr id="0" name=""/>
        <dsp:cNvSpPr/>
      </dsp:nvSpPr>
      <dsp:spPr>
        <a:xfrm>
          <a:off x="4922936" y="1625600"/>
          <a:ext cx="1561703" cy="2167466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Support vector machine</a:t>
          </a:r>
        </a:p>
      </dsp:txBody>
      <dsp:txXfrm>
        <a:off x="4999172" y="1701836"/>
        <a:ext cx="1409231" cy="2014994"/>
      </dsp:txXfrm>
    </dsp:sp>
    <dsp:sp modelId="{DF410CFA-25E0-2841-AE0E-96C85D1A056E}">
      <dsp:nvSpPr>
        <dsp:cNvPr id="0" name=""/>
        <dsp:cNvSpPr/>
      </dsp:nvSpPr>
      <dsp:spPr>
        <a:xfrm>
          <a:off x="6562724" y="1625600"/>
          <a:ext cx="1561703" cy="216746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 neural network</a:t>
          </a:r>
        </a:p>
      </dsp:txBody>
      <dsp:txXfrm>
        <a:off x="6638960" y="1701836"/>
        <a:ext cx="1409231" cy="20149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21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75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3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794515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E42321-FDED-486E-B968-11485096907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61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1418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6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4550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8826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4911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0926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65849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932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996285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996285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Font typeface="Courier New" panose="02070309020205020404" pitchFamily="49" charset="0"/>
              <a:buChar char="o"/>
              <a:defRPr sz="2400" b="0" i="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9AC2-8B7C-42CD-A027-770A40A8270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0486" y="1573377"/>
            <a:ext cx="9931209" cy="4507865"/>
          </a:xfrm>
        </p:spPr>
        <p:txBody>
          <a:bodyPr>
            <a:normAutofit/>
          </a:bodyPr>
          <a:lstStyle>
            <a:lvl1pPr marL="228600" indent="-228600">
              <a:spcBef>
                <a:spcPts val="1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Font typeface="Courier New" panose="02070309020205020404" pitchFamily="49" charset="0"/>
              <a:buChar char="o"/>
              <a:defRPr sz="28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1pPr>
            <a:lvl2pPr marL="685800" indent="-228600"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2pPr>
            <a:lvl3pPr marL="342900" indent="-342900">
              <a:buFont typeface="Courier New" panose="02070309020205020404" pitchFamily="49" charset="0"/>
              <a:buChar char="o"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3pPr>
            <a:lvl4pPr marL="342900" indent="-342900"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4pPr>
            <a:lvl5pPr marL="342900" indent="-342900">
              <a:buFont typeface="Courier New" panose="02070309020205020404" pitchFamily="49" charset="0"/>
              <a:buChar char="o"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Lato" panose="020F0502020204030203" pitchFamily="34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9EE775-BFAA-40E7-ABA0-8845FB29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59800" y="6386830"/>
            <a:ext cx="2743200" cy="365125"/>
          </a:xfrm>
          <a:prstGeom prst="rect">
            <a:avLst/>
          </a:prstGeom>
        </p:spPr>
        <p:txBody>
          <a:bodyPr/>
          <a:lstStyle/>
          <a:p>
            <a:fld id="{F33BB963-9A01-43E4-AE85-B4426FE10C5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Google Shape;32;p5">
            <a:extLst>
              <a:ext uri="{FF2B5EF4-FFF2-40B4-BE49-F238E27FC236}">
                <a16:creationId xmlns:a16="http://schemas.microsoft.com/office/drawing/2014/main" id="{0D8C5163-E822-5D41-A222-702B364A9E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101114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6003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6057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52033" y="145757"/>
            <a:ext cx="11687929" cy="571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18465" y="4887874"/>
            <a:ext cx="10355070" cy="3659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78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6/14/19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75932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584" y="332523"/>
            <a:ext cx="980847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8000" y="6366419"/>
            <a:ext cx="731600" cy="983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  <p:sp>
        <p:nvSpPr>
          <p:cNvPr id="13" name="Google Shape;73;p10">
            <a:extLst>
              <a:ext uri="{FF2B5EF4-FFF2-40B4-BE49-F238E27FC236}">
                <a16:creationId xmlns:a16="http://schemas.microsoft.com/office/drawing/2014/main" id="{29F20984-9115-7840-9F85-3A5AA0675F98}"/>
              </a:ext>
            </a:extLst>
          </p:cNvPr>
          <p:cNvSpPr/>
          <p:nvPr userDrawn="1"/>
        </p:nvSpPr>
        <p:spPr>
          <a:xfrm>
            <a:off x="9808472" y="680655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74;p10">
            <a:extLst>
              <a:ext uri="{FF2B5EF4-FFF2-40B4-BE49-F238E27FC236}">
                <a16:creationId xmlns:a16="http://schemas.microsoft.com/office/drawing/2014/main" id="{15879CD6-9CF0-B74E-BD37-917089BD0363}"/>
              </a:ext>
            </a:extLst>
          </p:cNvPr>
          <p:cNvSpPr/>
          <p:nvPr userDrawn="1"/>
        </p:nvSpPr>
        <p:spPr>
          <a:xfrm>
            <a:off x="11000400" y="680655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75;p10">
            <a:extLst>
              <a:ext uri="{FF2B5EF4-FFF2-40B4-BE49-F238E27FC236}">
                <a16:creationId xmlns:a16="http://schemas.microsoft.com/office/drawing/2014/main" id="{60FDC11F-9CED-1045-B017-FF753E3CBB8E}"/>
              </a:ext>
            </a:extLst>
          </p:cNvPr>
          <p:cNvSpPr/>
          <p:nvPr userDrawn="1"/>
        </p:nvSpPr>
        <p:spPr>
          <a:xfrm>
            <a:off x="-16" y="680655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6" name="Google Shape;76;p10">
            <a:extLst>
              <a:ext uri="{FF2B5EF4-FFF2-40B4-BE49-F238E27FC236}">
                <a16:creationId xmlns:a16="http://schemas.microsoft.com/office/drawing/2014/main" id="{EE450DFD-DCFD-B242-8409-417ADD83F315}"/>
              </a:ext>
            </a:extLst>
          </p:cNvPr>
          <p:cNvSpPr/>
          <p:nvPr userDrawn="1"/>
        </p:nvSpPr>
        <p:spPr>
          <a:xfrm>
            <a:off x="1191597" y="680655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7" r:id="rId6"/>
    <p:sldLayoutId id="2147483660" r:id="rId7"/>
    <p:sldLayoutId id="2147483661" r:id="rId8"/>
    <p:sldLayoutId id="2147483662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nsplash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fontsquirrel.com/fonts/lato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712404" y="1233178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</a:t>
            </a:r>
            <a:r>
              <a:rPr lang="en" dirty="0" err="1"/>
              <a:t>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7273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Reliability: statistical models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54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03EF-BB5B-4784-9BEC-4E8AFBB4D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Example: Email Spam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D68E903-03E5-459F-9955-CB1E6DA2E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777239"/>
              </p:ext>
            </p:extLst>
          </p:nvPr>
        </p:nvGraphicFramePr>
        <p:xfrm>
          <a:off x="1772438" y="2799953"/>
          <a:ext cx="6523656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11843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11813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medshop@spam.com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Viagra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cheap meds...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my.instructor@Zurich.ibm.com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important information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here's how to ace the test...</a:t>
                      </a: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 Spam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</a:rPr>
                        <a:t>No-spam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From: mike@example.org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Subject: you need to see this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how to win $1,000,000...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r>
                        <a:rPr lang="en-US" dirty="0"/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F61F0C7-9EEF-4E2C-885A-5963B7E5C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Observe the set of all possible emails (strings)</a:t>
            </a:r>
          </a:p>
          <a:p>
            <a:r>
              <a:rPr lang="en-US" sz="2400" dirty="0"/>
              <a:t>Check if new email is the set is spam or non-spam </a:t>
            </a:r>
          </a:p>
        </p:txBody>
      </p:sp>
      <p:pic>
        <p:nvPicPr>
          <p:cNvPr id="1026" name="Picture 2" descr="Image result for email spam">
            <a:extLst>
              <a:ext uri="{FF2B5EF4-FFF2-40B4-BE49-F238E27FC236}">
                <a16:creationId xmlns:a16="http://schemas.microsoft.com/office/drawing/2014/main" id="{3CFB0FDE-B978-4804-8340-11C1966D4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399" y="2664050"/>
            <a:ext cx="2815601" cy="267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99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AC2D4-E83A-4553-B17A-A0FCD4D84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Classification: Credit Card Fraud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6432D82C-DBD3-4467-AD1C-DFE2612AB887}"/>
              </a:ext>
            </a:extLst>
          </p:cNvPr>
          <p:cNvSpPr/>
          <p:nvPr/>
        </p:nvSpPr>
        <p:spPr>
          <a:xfrm>
            <a:off x="8625249" y="2957027"/>
            <a:ext cx="2804751" cy="2613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2F6A402-A2D8-4F2F-A424-F0BBBE4EFA2A}"/>
              </a:ext>
            </a:extLst>
          </p:cNvPr>
          <p:cNvGraphicFramePr>
            <a:graphicFrameLocks noGrp="1"/>
          </p:cNvGraphicFramePr>
          <p:nvPr/>
        </p:nvGraphicFramePr>
        <p:xfrm>
          <a:off x="1491915" y="2550695"/>
          <a:ext cx="6821906" cy="3474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0974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80932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Cash advance $1,000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Cash advance $10,000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Flight out of the country $1,200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Candy bar $1.20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Groceries $67.10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Restaurant $35.82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…….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Fraud</a:t>
                      </a: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Normal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Flight out of the country $380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Hotel booking $210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Groceries $69.20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ED01142A-73F5-4CED-ADD5-240DDC029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/>
          </a:bodyPr>
          <a:lstStyle/>
          <a:p>
            <a:r>
              <a:rPr lang="en-US" sz="2400" dirty="0"/>
              <a:t>Observe the set of old transactions</a:t>
            </a:r>
          </a:p>
          <a:p>
            <a:r>
              <a:rPr lang="en-US" sz="2400" dirty="0"/>
              <a:t>Check if new transactions are fraud or normal</a:t>
            </a:r>
          </a:p>
        </p:txBody>
      </p:sp>
    </p:spTree>
    <p:extLst>
      <p:ext uri="{BB962C8B-B14F-4D97-AF65-F5344CB8AC3E}">
        <p14:creationId xmlns:p14="http://schemas.microsoft.com/office/powerpoint/2010/main" val="91855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1C750-7390-43F1-8C1F-72F37594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Example: Diabetes Diagnoses</a:t>
            </a:r>
          </a:p>
        </p:txBody>
      </p:sp>
      <p:pic>
        <p:nvPicPr>
          <p:cNvPr id="7" name="Content Placeholder 6" descr="A close up of a device&#10;&#10;Description generated with high confidence">
            <a:extLst>
              <a:ext uri="{FF2B5EF4-FFF2-40B4-BE49-F238E27FC236}">
                <a16:creationId xmlns:a16="http://schemas.microsoft.com/office/drawing/2014/main" id="{635347C0-4FD7-40AA-963C-DBEE1D7DF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39" y="2650601"/>
            <a:ext cx="3237631" cy="2106594"/>
          </a:xfr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EEA6233-A397-42E6-BBD0-8C5AC88C41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45414"/>
              </p:ext>
            </p:extLst>
          </p:nvPr>
        </p:nvGraphicFramePr>
        <p:xfrm>
          <a:off x="936330" y="1717104"/>
          <a:ext cx="6821906" cy="402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40974">
                  <a:extLst>
                    <a:ext uri="{9D8B030D-6E8A-4147-A177-3AD203B41FA5}">
                      <a16:colId xmlns:a16="http://schemas.microsoft.com/office/drawing/2014/main" val="2933735102"/>
                    </a:ext>
                  </a:extLst>
                </a:gridCol>
                <a:gridCol w="1580932">
                  <a:extLst>
                    <a:ext uri="{9D8B030D-6E8A-4147-A177-3AD203B41FA5}">
                      <a16:colId xmlns:a16="http://schemas.microsoft.com/office/drawing/2014/main" val="601630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Server utilization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Memory utilization 60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Number of task</a:t>
                      </a:r>
                    </a:p>
                    <a:p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Patient Bob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Age 30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Blood pressure 120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mmHG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Weight 70 kg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…….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...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Will fail</a:t>
                      </a:r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solidFill>
                            <a:srgbClr val="00B05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Will not fail Diabetes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00152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Patient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Maira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Age 55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Blood pressure 150 </a:t>
                      </a:r>
                      <a:r>
                        <a:rPr lang="en-US" sz="1800" b="0" i="0" u="none" strike="noStrike" kern="1200" baseline="0" dirty="0" err="1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mmHG</a:t>
                      </a:r>
                      <a:endParaRPr lang="en-US" sz="1800" b="0" i="0" u="none" strike="noStrike" kern="1200" baseline="0" dirty="0">
                        <a:solidFill>
                          <a:schemeClr val="tx1"/>
                        </a:solidFill>
                        <a:latin typeface="Courier New" panose="02070309020205020404" pitchFamily="49" charset="0"/>
                        <a:ea typeface="+mn-ea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Weight 60 kg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  <a:p>
                      <a:r>
                        <a:rPr lang="en-US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???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0430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6353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F8D72-6151-4DF7-AD24-2CB8543AA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Definition of Classification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964F5-C56F-4CA8-80AD-A8489ADE3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</a:t>
            </a:r>
            <a:r>
              <a:rPr lang="en-US" i="1" dirty="0"/>
              <a:t>X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One to multiple</a:t>
            </a:r>
          </a:p>
          <a:p>
            <a:pPr lvl="1"/>
            <a:r>
              <a:rPr lang="en-US" dirty="0"/>
              <a:t>E.g., age, blood pressure, and weight</a:t>
            </a:r>
          </a:p>
          <a:p>
            <a:r>
              <a:rPr lang="en-US" dirty="0"/>
              <a:t>Output </a:t>
            </a:r>
            <a:r>
              <a:rPr lang="en-US" i="1" dirty="0"/>
              <a:t>Y</a:t>
            </a:r>
            <a:r>
              <a:rPr lang="en-US" dirty="0"/>
              <a:t> (Class outcome)</a:t>
            </a:r>
          </a:p>
          <a:p>
            <a:pPr lvl="1"/>
            <a:r>
              <a:rPr lang="en-US" dirty="0"/>
              <a:t>Binary (y=1 or -1) or multiple classes (G=1,2,..k)</a:t>
            </a:r>
          </a:p>
          <a:p>
            <a:pPr lvl="1"/>
            <a:r>
              <a:rPr lang="en-US" dirty="0"/>
              <a:t>E.g., the sign of diabetes or not</a:t>
            </a:r>
          </a:p>
          <a:p>
            <a:r>
              <a:rPr lang="en-US" dirty="0"/>
              <a:t>Objective: </a:t>
            </a:r>
          </a:p>
          <a:p>
            <a:pPr lvl="1"/>
            <a:r>
              <a:rPr lang="en-US" dirty="0"/>
              <a:t>Optimize the conditional probability of data set, </a:t>
            </a:r>
          </a:p>
          <a:p>
            <a:pPr marL="0" indent="0">
              <a:buNone/>
            </a:pPr>
            <a:r>
              <a:rPr lang="en-US" i="1" dirty="0"/>
              <a:t>                   Max </a:t>
            </a:r>
            <a:r>
              <a:rPr lang="en-US" i="1" dirty="0" err="1"/>
              <a:t>Pr</a:t>
            </a:r>
            <a:r>
              <a:rPr lang="en-US" i="1" dirty="0"/>
              <a:t> (G=k | X=x)</a:t>
            </a:r>
          </a:p>
        </p:txBody>
      </p:sp>
    </p:spTree>
    <p:extLst>
      <p:ext uri="{BB962C8B-B14F-4D97-AF65-F5344CB8AC3E}">
        <p14:creationId xmlns:p14="http://schemas.microsoft.com/office/powerpoint/2010/main" val="3191522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92640-5327-44D7-85EA-C36E239B9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How to Build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B75E1-0305-42CC-AD27-159514DEC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arenR"/>
            </a:pPr>
            <a:r>
              <a:rPr lang="en-US" dirty="0"/>
              <a:t>Making assumptions about the data structure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Choose a classifier, e.g., linear </a:t>
            </a:r>
            <a:r>
              <a:rPr lang="en-US" dirty="0" err="1"/>
              <a:t>v.s</a:t>
            </a:r>
            <a:r>
              <a:rPr lang="en-US" dirty="0"/>
              <a:t>. nonlinear, generative </a:t>
            </a:r>
            <a:r>
              <a:rPr lang="en-US" dirty="0" err="1"/>
              <a:t>v.s</a:t>
            </a:r>
            <a:r>
              <a:rPr lang="en-US" dirty="0"/>
              <a:t>. discriminant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Parameterize (fit) the model, involving an optimization procedure</a:t>
            </a:r>
          </a:p>
          <a:p>
            <a:pPr marL="514350" indent="-514350">
              <a:buFont typeface="+mj-lt"/>
              <a:buAutoNum type="arabicParenR"/>
            </a:pPr>
            <a:r>
              <a:rPr lang="en-US" dirty="0"/>
              <a:t>Classify the new data (inference)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62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9548-69FE-4227-B96A-D54C38C0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58A-DDF5-4A6A-B500-02237582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  <a:p>
            <a:r>
              <a:rPr lang="en-US" dirty="0"/>
              <a:t> Linear Discriminant analysis</a:t>
            </a:r>
          </a:p>
          <a:p>
            <a:pPr lvl="1"/>
            <a:r>
              <a:rPr lang="en-US" dirty="0"/>
              <a:t>Expanded linear discriminant analysis</a:t>
            </a:r>
          </a:p>
          <a:p>
            <a:r>
              <a:rPr lang="en-US" dirty="0"/>
              <a:t>Quadratic Discriminant analysis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B58F5-0EA7-4C3B-9549-1A3476970B8C}"/>
              </a:ext>
            </a:extLst>
          </p:cNvPr>
          <p:cNvSpPr/>
          <p:nvPr/>
        </p:nvSpPr>
        <p:spPr>
          <a:xfrm>
            <a:off x="939451" y="4390041"/>
            <a:ext cx="9831026" cy="1515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BB3A-33B2-4343-A5FF-2D66D7292DB1}"/>
              </a:ext>
            </a:extLst>
          </p:cNvPr>
          <p:cNvSpPr txBox="1"/>
          <p:nvPr/>
        </p:nvSpPr>
        <p:spPr>
          <a:xfrm>
            <a:off x="939451" y="3912794"/>
            <a:ext cx="6914367" cy="52322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Discriminative </a:t>
            </a:r>
            <a:r>
              <a:rPr lang="en-US" sz="2800" dirty="0" err="1">
                <a:solidFill>
                  <a:schemeClr val="bg1"/>
                </a:solidFill>
              </a:rPr>
              <a:t>v.s</a:t>
            </a:r>
            <a:r>
              <a:rPr lang="en-US" sz="2800" dirty="0">
                <a:solidFill>
                  <a:schemeClr val="bg1"/>
                </a:solidFill>
              </a:rPr>
              <a:t>. Generative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0B8711-DCA1-4E55-BB4A-44D2F88FECDF}"/>
              </a:ext>
            </a:extLst>
          </p:cNvPr>
          <p:cNvSpPr txBox="1"/>
          <p:nvPr/>
        </p:nvSpPr>
        <p:spPr>
          <a:xfrm>
            <a:off x="1325270" y="4670811"/>
            <a:ext cx="91542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Discriminative models P(Y|X) directly and generative models P(X), P(Y)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Generative </a:t>
            </a:r>
          </a:p>
        </p:txBody>
      </p:sp>
    </p:spTree>
    <p:extLst>
      <p:ext uri="{BB962C8B-B14F-4D97-AF65-F5344CB8AC3E}">
        <p14:creationId xmlns:p14="http://schemas.microsoft.com/office/powerpoint/2010/main" val="360555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9548-69FE-4227-B96A-D54C38C00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Classification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A258A-DDF5-4A6A-B500-02237582D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Logistic regression (Discriminative)</a:t>
            </a:r>
          </a:p>
          <a:p>
            <a:r>
              <a:rPr lang="en-US" dirty="0"/>
              <a:t> Linear Discriminant analysis  (Generative)</a:t>
            </a:r>
          </a:p>
          <a:p>
            <a:pPr lvl="1"/>
            <a:r>
              <a:rPr lang="en-US" dirty="0"/>
              <a:t>Expanded linear discriminant analysis</a:t>
            </a:r>
          </a:p>
          <a:p>
            <a:r>
              <a:rPr lang="en-US" dirty="0"/>
              <a:t>Quadratic Discriminant analysis  (Generative)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8FB58F5-0EA7-4C3B-9549-1A3476970B8C}"/>
              </a:ext>
            </a:extLst>
          </p:cNvPr>
          <p:cNvSpPr/>
          <p:nvPr/>
        </p:nvSpPr>
        <p:spPr>
          <a:xfrm>
            <a:off x="939451" y="4436014"/>
            <a:ext cx="9831026" cy="15156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16BB3A-33B2-4343-A5FF-2D66D7292DB1}"/>
              </a:ext>
            </a:extLst>
          </p:cNvPr>
          <p:cNvSpPr txBox="1"/>
          <p:nvPr/>
        </p:nvSpPr>
        <p:spPr>
          <a:xfrm>
            <a:off x="2397780" y="4932228"/>
            <a:ext cx="69143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Discriminative </a:t>
            </a:r>
            <a:r>
              <a:rPr lang="en-US" sz="2800" dirty="0" err="1"/>
              <a:t>v.s</a:t>
            </a:r>
            <a:r>
              <a:rPr lang="en-US" sz="2800" dirty="0"/>
              <a:t>. Generative Analysis</a:t>
            </a:r>
          </a:p>
        </p:txBody>
      </p:sp>
    </p:spTree>
    <p:extLst>
      <p:ext uri="{BB962C8B-B14F-4D97-AF65-F5344CB8AC3E}">
        <p14:creationId xmlns:p14="http://schemas.microsoft.com/office/powerpoint/2010/main" val="2374798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82402-457C-4E23-B3AD-4A152EDD2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320" y="-665"/>
            <a:ext cx="11079480" cy="1103630"/>
          </a:xfrm>
        </p:spPr>
        <p:txBody>
          <a:bodyPr/>
          <a:lstStyle/>
          <a:p>
            <a:r>
              <a:rPr lang="en-US" dirty="0"/>
              <a:t>Linear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EF169-9100-442F-A3FD-65AFF8882E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8997" y="1144080"/>
            <a:ext cx="9592534" cy="4930956"/>
          </a:xfrm>
        </p:spPr>
        <p:txBody>
          <a:bodyPr>
            <a:normAutofit/>
          </a:bodyPr>
          <a:lstStyle/>
          <a:p>
            <a:r>
              <a:rPr lang="en-US" alt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What</a:t>
            </a:r>
            <a:r>
              <a:rPr lang="en-US" altLang="en-US" sz="2800" dirty="0"/>
              <a:t> is meant by linear classification?</a:t>
            </a:r>
          </a:p>
          <a:p>
            <a:pPr lvl="1"/>
            <a:r>
              <a:rPr lang="en-US" altLang="en-US" sz="2400" dirty="0"/>
              <a:t>The decision boundaries in the in the feature (input) space is linear</a:t>
            </a:r>
          </a:p>
          <a:p>
            <a:r>
              <a:rPr lang="en-US" sz="2800" spc="25" dirty="0">
                <a:cs typeface="Tahoma"/>
              </a:rPr>
              <a:t>M</a:t>
            </a:r>
            <a:r>
              <a:rPr lang="en-US" sz="2800" spc="-15" dirty="0">
                <a:cs typeface="Tahoma"/>
              </a:rPr>
              <a:t>a</a:t>
            </a:r>
            <a:r>
              <a:rPr lang="en-US" sz="2800" spc="-50" dirty="0">
                <a:cs typeface="Tahoma"/>
              </a:rPr>
              <a:t>y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-100" dirty="0">
                <a:cs typeface="Tahoma"/>
              </a:rPr>
              <a:t>ee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65" dirty="0">
                <a:cs typeface="Tahoma"/>
              </a:rPr>
              <a:t>‘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-25" dirty="0">
                <a:cs typeface="Tahoma"/>
              </a:rPr>
              <a:t>o</a:t>
            </a:r>
            <a:r>
              <a:rPr lang="en-US" sz="2800" spc="-55" dirty="0">
                <a:cs typeface="Tahoma"/>
              </a:rPr>
              <a:t>o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-50" dirty="0">
                <a:cs typeface="Tahoma"/>
              </a:rPr>
              <a:t>p</a:t>
            </a:r>
            <a:r>
              <a:rPr lang="en-US" sz="2800" spc="5" dirty="0">
                <a:cs typeface="Tahoma"/>
              </a:rPr>
              <a:t>l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65" dirty="0">
                <a:cs typeface="Tahoma"/>
              </a:rPr>
              <a:t>’</a:t>
            </a:r>
            <a:r>
              <a:rPr lang="en-US" sz="2800" spc="-35" dirty="0">
                <a:cs typeface="Tahoma"/>
              </a:rPr>
              <a:t>,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50" dirty="0">
                <a:cs typeface="Tahoma"/>
              </a:rPr>
              <a:t>b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20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60" dirty="0">
                <a:cs typeface="Tahoma"/>
              </a:rPr>
              <a:t>h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55" dirty="0">
                <a:cs typeface="Tahoma"/>
              </a:rPr>
              <a:t>gh-</a:t>
            </a:r>
            <a:r>
              <a:rPr lang="en-US" sz="2800" spc="-50" dirty="0">
                <a:cs typeface="Tahoma"/>
              </a:rPr>
              <a:t>d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5" dirty="0">
                <a:cs typeface="Tahoma"/>
              </a:rPr>
              <a:t>m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55" dirty="0">
                <a:cs typeface="Tahoma"/>
              </a:rPr>
              <a:t>on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25" dirty="0">
                <a:cs typeface="Tahoma"/>
              </a:rPr>
              <a:t>t</a:t>
            </a:r>
            <a:r>
              <a:rPr lang="en-US" sz="2800" spc="20" dirty="0">
                <a:cs typeface="Tahoma"/>
              </a:rPr>
              <a:t> 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-65" dirty="0">
                <a:cs typeface="Tahoma"/>
              </a:rPr>
              <a:t> s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-80" dirty="0">
                <a:cs typeface="Tahoma"/>
              </a:rPr>
              <a:t>p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75" dirty="0">
                <a:cs typeface="Tahoma"/>
              </a:rPr>
              <a:t>s</a:t>
            </a:r>
            <a:r>
              <a:rPr lang="en-US" sz="2800" spc="5" dirty="0">
                <a:cs typeface="Tahoma"/>
              </a:rPr>
              <a:t>i</a:t>
            </a:r>
            <a:r>
              <a:rPr lang="en-US" sz="2800" spc="-60" dirty="0">
                <a:cs typeface="Tahoma"/>
              </a:rPr>
              <a:t>n</a:t>
            </a:r>
            <a:r>
              <a:rPr lang="en-US" sz="2800" spc="-35" dirty="0">
                <a:cs typeface="Tahoma"/>
              </a:rPr>
              <a:t>gl</a:t>
            </a:r>
            <a:r>
              <a:rPr lang="en-US" sz="2800" spc="-50" dirty="0">
                <a:cs typeface="Tahoma"/>
              </a:rPr>
              <a:t>y</a:t>
            </a:r>
            <a:r>
              <a:rPr lang="en-US" sz="2800" spc="15" dirty="0">
                <a:cs typeface="Tahoma"/>
              </a:rPr>
              <a:t> </a:t>
            </a:r>
            <a:r>
              <a:rPr lang="en-US" sz="2800" spc="-20" dirty="0">
                <a:cs typeface="Tahoma"/>
              </a:rPr>
              <a:t>p</a:t>
            </a:r>
            <a:r>
              <a:rPr lang="en-US" sz="2800" spc="-90" dirty="0">
                <a:cs typeface="Tahoma"/>
              </a:rPr>
              <a:t>o</a:t>
            </a:r>
            <a:r>
              <a:rPr lang="en-US" sz="2800" spc="-105" dirty="0">
                <a:cs typeface="Tahoma"/>
              </a:rPr>
              <a:t>w</a:t>
            </a:r>
            <a:r>
              <a:rPr lang="en-US" sz="2800" spc="-100" dirty="0">
                <a:cs typeface="Tahoma"/>
              </a:rPr>
              <a:t>e</a:t>
            </a:r>
            <a:r>
              <a:rPr lang="en-US" sz="2800" spc="-30" dirty="0">
                <a:cs typeface="Tahoma"/>
              </a:rPr>
              <a:t>r</a:t>
            </a:r>
            <a:r>
              <a:rPr lang="en-US" sz="2800" spc="-20" dirty="0">
                <a:cs typeface="Tahoma"/>
              </a:rPr>
              <a:t>f</a:t>
            </a:r>
            <a:r>
              <a:rPr lang="en-US" sz="2800" spc="-60" dirty="0">
                <a:cs typeface="Tahoma"/>
              </a:rPr>
              <a:t>u</a:t>
            </a:r>
            <a:r>
              <a:rPr lang="en-US" sz="2800" spc="5" dirty="0">
                <a:cs typeface="Tahoma"/>
              </a:rPr>
              <a:t>l</a:t>
            </a:r>
            <a:endParaRPr lang="en-US" sz="24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6BEC5A0E-2A76-43A2-B1EC-E155C1184007}"/>
              </a:ext>
            </a:extLst>
          </p:cNvPr>
          <p:cNvGrpSpPr/>
          <p:nvPr/>
        </p:nvGrpSpPr>
        <p:grpSpPr>
          <a:xfrm>
            <a:off x="3608503" y="3429000"/>
            <a:ext cx="6781799" cy="3221681"/>
            <a:chOff x="3608503" y="3429000"/>
            <a:chExt cx="6781799" cy="3221681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97906D1-F47F-477F-8521-418136867C9B}"/>
                </a:ext>
              </a:extLst>
            </p:cNvPr>
            <p:cNvGrpSpPr/>
            <p:nvPr/>
          </p:nvGrpSpPr>
          <p:grpSpPr>
            <a:xfrm>
              <a:off x="3608503" y="3429000"/>
              <a:ext cx="6781799" cy="3001513"/>
              <a:chOff x="608075" y="539385"/>
              <a:chExt cx="3452348" cy="1608805"/>
            </a:xfrm>
          </p:grpSpPr>
          <p:sp>
            <p:nvSpPr>
              <p:cNvPr id="5" name="object 3">
                <a:extLst>
                  <a:ext uri="{FF2B5EF4-FFF2-40B4-BE49-F238E27FC236}">
                    <a16:creationId xmlns:a16="http://schemas.microsoft.com/office/drawing/2014/main" id="{09ABA3EE-2EE3-429B-9FE2-0C1CAB400EBB}"/>
                  </a:ext>
                </a:extLst>
              </p:cNvPr>
              <p:cNvSpPr/>
              <p:nvPr/>
            </p:nvSpPr>
            <p:spPr>
              <a:xfrm>
                <a:off x="1251097" y="1044083"/>
                <a:ext cx="0" cy="1036319"/>
              </a:xfrm>
              <a:custGeom>
                <a:avLst/>
                <a:gdLst/>
                <a:ahLst/>
                <a:cxnLst/>
                <a:rect l="l" t="t" r="r" b="b"/>
                <a:pathLst>
                  <a:path h="1036319">
                    <a:moveTo>
                      <a:pt x="0" y="0"/>
                    </a:moveTo>
                    <a:lnTo>
                      <a:pt x="0" y="1035984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4">
                <a:extLst>
                  <a:ext uri="{FF2B5EF4-FFF2-40B4-BE49-F238E27FC236}">
                    <a16:creationId xmlns:a16="http://schemas.microsoft.com/office/drawing/2014/main" id="{FE95B32A-A17F-405B-8A76-536A92E0708C}"/>
                  </a:ext>
                </a:extLst>
              </p:cNvPr>
              <p:cNvSpPr/>
              <p:nvPr/>
            </p:nvSpPr>
            <p:spPr>
              <a:xfrm>
                <a:off x="1216807" y="992636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34289" y="0"/>
                    </a:moveTo>
                    <a:lnTo>
                      <a:pt x="0" y="68592"/>
                    </a:lnTo>
                    <a:lnTo>
                      <a:pt x="34289" y="51447"/>
                    </a:lnTo>
                    <a:lnTo>
                      <a:pt x="60018" y="51447"/>
                    </a:lnTo>
                    <a:lnTo>
                      <a:pt x="34289" y="0"/>
                    </a:lnTo>
                    <a:close/>
                  </a:path>
                  <a:path w="68580" h="68580">
                    <a:moveTo>
                      <a:pt x="60018" y="51447"/>
                    </a:moveTo>
                    <a:lnTo>
                      <a:pt x="34289" y="51447"/>
                    </a:lnTo>
                    <a:lnTo>
                      <a:pt x="68592" y="68592"/>
                    </a:lnTo>
                    <a:lnTo>
                      <a:pt x="60018" y="5144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5">
                <a:extLst>
                  <a:ext uri="{FF2B5EF4-FFF2-40B4-BE49-F238E27FC236}">
                    <a16:creationId xmlns:a16="http://schemas.microsoft.com/office/drawing/2014/main" id="{49DE140E-3A14-4D16-9630-A18B3DC18702}"/>
                  </a:ext>
                </a:extLst>
              </p:cNvPr>
              <p:cNvSpPr/>
              <p:nvPr/>
            </p:nvSpPr>
            <p:spPr>
              <a:xfrm>
                <a:off x="608075" y="1508497"/>
                <a:ext cx="1471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71930">
                    <a:moveTo>
                      <a:pt x="1471815" y="0"/>
                    </a:moveTo>
                    <a:lnTo>
                      <a:pt x="0" y="0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">
                <a:extLst>
                  <a:ext uri="{FF2B5EF4-FFF2-40B4-BE49-F238E27FC236}">
                    <a16:creationId xmlns:a16="http://schemas.microsoft.com/office/drawing/2014/main" id="{5524EBFD-8749-43A4-A6C5-C9B6568FB449}"/>
                  </a:ext>
                </a:extLst>
              </p:cNvPr>
              <p:cNvSpPr/>
              <p:nvPr/>
            </p:nvSpPr>
            <p:spPr>
              <a:xfrm>
                <a:off x="2062746" y="1474195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0" y="0"/>
                    </a:moveTo>
                    <a:lnTo>
                      <a:pt x="17144" y="34302"/>
                    </a:lnTo>
                    <a:lnTo>
                      <a:pt x="0" y="68592"/>
                    </a:lnTo>
                    <a:lnTo>
                      <a:pt x="68592" y="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7">
                <a:extLst>
                  <a:ext uri="{FF2B5EF4-FFF2-40B4-BE49-F238E27FC236}">
                    <a16:creationId xmlns:a16="http://schemas.microsoft.com/office/drawing/2014/main" id="{E2214FCA-7B60-4287-9B5B-971C5838C7EA}"/>
                  </a:ext>
                </a:extLst>
              </p:cNvPr>
              <p:cNvSpPr/>
              <p:nvPr/>
            </p:nvSpPr>
            <p:spPr>
              <a:xfrm>
                <a:off x="1058409" y="110969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8"/>
                    </a:lnTo>
                    <a:lnTo>
                      <a:pt x="2536" y="15073"/>
                    </a:lnTo>
                    <a:lnTo>
                      <a:pt x="0" y="26404"/>
                    </a:lnTo>
                    <a:lnTo>
                      <a:pt x="2408" y="38197"/>
                    </a:lnTo>
                    <a:lnTo>
                      <a:pt x="9957" y="49133"/>
                    </a:lnTo>
                    <a:lnTo>
                      <a:pt x="19354" y="54207"/>
                    </a:lnTo>
                    <a:lnTo>
                      <a:pt x="30208" y="54896"/>
                    </a:lnTo>
                    <a:lnTo>
                      <a:pt x="41797" y="50687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50" y="17563"/>
                    </a:lnTo>
                    <a:lnTo>
                      <a:pt x="48575" y="7068"/>
                    </a:lnTo>
                    <a:lnTo>
                      <a:pt x="45815" y="4643"/>
                    </a:lnTo>
                    <a:lnTo>
                      <a:pt x="36481" y="150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0" name="object 8">
                <a:extLst>
                  <a:ext uri="{FF2B5EF4-FFF2-40B4-BE49-F238E27FC236}">
                    <a16:creationId xmlns:a16="http://schemas.microsoft.com/office/drawing/2014/main" id="{890325A0-E5ED-4528-9E2E-A35AEC73A791}"/>
                  </a:ext>
                </a:extLst>
              </p:cNvPr>
              <p:cNvSpPr/>
              <p:nvPr/>
            </p:nvSpPr>
            <p:spPr>
              <a:xfrm>
                <a:off x="1115562" y="130260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9" y="4782"/>
                    </a:lnTo>
                    <a:lnTo>
                      <a:pt x="2532" y="15081"/>
                    </a:lnTo>
                    <a:lnTo>
                      <a:pt x="0" y="26410"/>
                    </a:lnTo>
                    <a:lnTo>
                      <a:pt x="2413" y="38197"/>
                    </a:lnTo>
                    <a:lnTo>
                      <a:pt x="9967" y="49133"/>
                    </a:lnTo>
                    <a:lnTo>
                      <a:pt x="19364" y="54201"/>
                    </a:lnTo>
                    <a:lnTo>
                      <a:pt x="30217" y="54886"/>
                    </a:lnTo>
                    <a:lnTo>
                      <a:pt x="41806" y="50673"/>
                    </a:lnTo>
                    <a:lnTo>
                      <a:pt x="53408" y="41052"/>
                    </a:lnTo>
                    <a:lnTo>
                      <a:pt x="56864" y="29458"/>
                    </a:lnTo>
                    <a:lnTo>
                      <a:pt x="55252" y="17551"/>
                    </a:lnTo>
                    <a:lnTo>
                      <a:pt x="48572" y="7055"/>
                    </a:lnTo>
                    <a:lnTo>
                      <a:pt x="45814" y="4634"/>
                    </a:lnTo>
                    <a:lnTo>
                      <a:pt x="36485" y="147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9">
                <a:extLst>
                  <a:ext uri="{FF2B5EF4-FFF2-40B4-BE49-F238E27FC236}">
                    <a16:creationId xmlns:a16="http://schemas.microsoft.com/office/drawing/2014/main" id="{9E53C7E1-75D4-44F3-8D5D-79C97B2D10A4}"/>
                  </a:ext>
                </a:extLst>
              </p:cNvPr>
              <p:cNvSpPr/>
              <p:nvPr/>
            </p:nvSpPr>
            <p:spPr>
              <a:xfrm>
                <a:off x="1315618" y="13954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7" y="4779"/>
                    </a:lnTo>
                    <a:lnTo>
                      <a:pt x="2534" y="15075"/>
                    </a:lnTo>
                    <a:lnTo>
                      <a:pt x="0" y="26406"/>
                    </a:lnTo>
                    <a:lnTo>
                      <a:pt x="2409" y="38197"/>
                    </a:lnTo>
                    <a:lnTo>
                      <a:pt x="9957" y="49134"/>
                    </a:lnTo>
                    <a:lnTo>
                      <a:pt x="19354" y="54203"/>
                    </a:lnTo>
                    <a:lnTo>
                      <a:pt x="30208" y="54889"/>
                    </a:lnTo>
                    <a:lnTo>
                      <a:pt x="41798" y="50680"/>
                    </a:lnTo>
                    <a:lnTo>
                      <a:pt x="53402" y="41062"/>
                    </a:lnTo>
                    <a:lnTo>
                      <a:pt x="56857" y="29466"/>
                    </a:lnTo>
                    <a:lnTo>
                      <a:pt x="55248" y="17555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3" y="148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2" name="object 10">
                <a:extLst>
                  <a:ext uri="{FF2B5EF4-FFF2-40B4-BE49-F238E27FC236}">
                    <a16:creationId xmlns:a16="http://schemas.microsoft.com/office/drawing/2014/main" id="{028156B4-634A-4C48-A121-58A7D9123763}"/>
                  </a:ext>
                </a:extLst>
              </p:cNvPr>
              <p:cNvSpPr/>
              <p:nvPr/>
            </p:nvSpPr>
            <p:spPr>
              <a:xfrm>
                <a:off x="1258459" y="125258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41" y="4780"/>
                    </a:lnTo>
                    <a:lnTo>
                      <a:pt x="2534" y="15077"/>
                    </a:lnTo>
                    <a:lnTo>
                      <a:pt x="0" y="26409"/>
                    </a:lnTo>
                    <a:lnTo>
                      <a:pt x="2410" y="38201"/>
                    </a:lnTo>
                    <a:lnTo>
                      <a:pt x="9960" y="49137"/>
                    </a:lnTo>
                    <a:lnTo>
                      <a:pt x="19362" y="54210"/>
                    </a:lnTo>
                    <a:lnTo>
                      <a:pt x="30217" y="54897"/>
                    </a:lnTo>
                    <a:lnTo>
                      <a:pt x="41802" y="50687"/>
                    </a:lnTo>
                    <a:lnTo>
                      <a:pt x="53398" y="41070"/>
                    </a:lnTo>
                    <a:lnTo>
                      <a:pt x="56856" y="29475"/>
                    </a:lnTo>
                    <a:lnTo>
                      <a:pt x="55248" y="17563"/>
                    </a:lnTo>
                    <a:lnTo>
                      <a:pt x="48572" y="7067"/>
                    </a:lnTo>
                    <a:lnTo>
                      <a:pt x="45813" y="4642"/>
                    </a:lnTo>
                    <a:lnTo>
                      <a:pt x="36485" y="149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11">
                <a:extLst>
                  <a:ext uri="{FF2B5EF4-FFF2-40B4-BE49-F238E27FC236}">
                    <a16:creationId xmlns:a16="http://schemas.microsoft.com/office/drawing/2014/main" id="{A62B283D-5BF4-460A-A5B9-FAAB44DAEFC5}"/>
                  </a:ext>
                </a:extLst>
              </p:cNvPr>
              <p:cNvSpPr/>
              <p:nvPr/>
            </p:nvSpPr>
            <p:spPr>
              <a:xfrm>
                <a:off x="1472806" y="125258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9"/>
                    </a:lnTo>
                    <a:lnTo>
                      <a:pt x="2534" y="15078"/>
                    </a:lnTo>
                    <a:lnTo>
                      <a:pt x="0" y="26410"/>
                    </a:lnTo>
                    <a:lnTo>
                      <a:pt x="2410" y="38202"/>
                    </a:lnTo>
                    <a:lnTo>
                      <a:pt x="9959" y="49138"/>
                    </a:lnTo>
                    <a:lnTo>
                      <a:pt x="19356" y="54210"/>
                    </a:lnTo>
                    <a:lnTo>
                      <a:pt x="30209" y="54896"/>
                    </a:lnTo>
                    <a:lnTo>
                      <a:pt x="41797" y="50685"/>
                    </a:lnTo>
                    <a:lnTo>
                      <a:pt x="53396" y="41064"/>
                    </a:lnTo>
                    <a:lnTo>
                      <a:pt x="56854" y="29471"/>
                    </a:lnTo>
                    <a:lnTo>
                      <a:pt x="55243" y="17561"/>
                    </a:lnTo>
                    <a:lnTo>
                      <a:pt x="48563" y="7067"/>
                    </a:lnTo>
                    <a:lnTo>
                      <a:pt x="45808" y="4646"/>
                    </a:lnTo>
                    <a:lnTo>
                      <a:pt x="36479" y="151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12">
                <a:extLst>
                  <a:ext uri="{FF2B5EF4-FFF2-40B4-BE49-F238E27FC236}">
                    <a16:creationId xmlns:a16="http://schemas.microsoft.com/office/drawing/2014/main" id="{C1939799-F055-41C9-8769-40EDEE2C9D09}"/>
                  </a:ext>
                </a:extLst>
              </p:cNvPr>
              <p:cNvSpPr/>
              <p:nvPr/>
            </p:nvSpPr>
            <p:spPr>
              <a:xfrm>
                <a:off x="1544245" y="15383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80"/>
                    </a:lnTo>
                    <a:lnTo>
                      <a:pt x="2532" y="15079"/>
                    </a:lnTo>
                    <a:lnTo>
                      <a:pt x="0" y="26408"/>
                    </a:lnTo>
                    <a:lnTo>
                      <a:pt x="2413" y="38199"/>
                    </a:lnTo>
                    <a:lnTo>
                      <a:pt x="9967" y="49136"/>
                    </a:lnTo>
                    <a:lnTo>
                      <a:pt x="19364" y="54203"/>
                    </a:lnTo>
                    <a:lnTo>
                      <a:pt x="30218" y="54887"/>
                    </a:lnTo>
                    <a:lnTo>
                      <a:pt x="41807" y="50674"/>
                    </a:lnTo>
                    <a:lnTo>
                      <a:pt x="53409" y="41052"/>
                    </a:lnTo>
                    <a:lnTo>
                      <a:pt x="56864" y="29455"/>
                    </a:lnTo>
                    <a:lnTo>
                      <a:pt x="55252" y="17546"/>
                    </a:lnTo>
                    <a:lnTo>
                      <a:pt x="48572" y="7056"/>
                    </a:lnTo>
                    <a:lnTo>
                      <a:pt x="45816" y="4636"/>
                    </a:lnTo>
                    <a:lnTo>
                      <a:pt x="36487" y="147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13">
                <a:extLst>
                  <a:ext uri="{FF2B5EF4-FFF2-40B4-BE49-F238E27FC236}">
                    <a16:creationId xmlns:a16="http://schemas.microsoft.com/office/drawing/2014/main" id="{3A791588-E32D-4772-BC58-9E550D276B7F}"/>
                  </a:ext>
                </a:extLst>
              </p:cNvPr>
              <p:cNvSpPr/>
              <p:nvPr/>
            </p:nvSpPr>
            <p:spPr>
              <a:xfrm>
                <a:off x="1587118" y="137405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40" y="4778"/>
                    </a:lnTo>
                    <a:lnTo>
                      <a:pt x="2533" y="15071"/>
                    </a:lnTo>
                    <a:lnTo>
                      <a:pt x="0" y="26403"/>
                    </a:lnTo>
                    <a:lnTo>
                      <a:pt x="2410" y="38197"/>
                    </a:lnTo>
                    <a:lnTo>
                      <a:pt x="9958" y="49136"/>
                    </a:lnTo>
                    <a:lnTo>
                      <a:pt x="19358" y="54204"/>
                    </a:lnTo>
                    <a:lnTo>
                      <a:pt x="30211" y="54890"/>
                    </a:lnTo>
                    <a:lnTo>
                      <a:pt x="41799" y="50680"/>
                    </a:lnTo>
                    <a:lnTo>
                      <a:pt x="53403" y="41062"/>
                    </a:lnTo>
                    <a:lnTo>
                      <a:pt x="56858" y="29463"/>
                    </a:lnTo>
                    <a:lnTo>
                      <a:pt x="55248" y="17551"/>
                    </a:lnTo>
                    <a:lnTo>
                      <a:pt x="48575" y="7058"/>
                    </a:lnTo>
                    <a:lnTo>
                      <a:pt x="45818" y="4639"/>
                    </a:lnTo>
                    <a:lnTo>
                      <a:pt x="36485" y="149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14">
                <a:extLst>
                  <a:ext uri="{FF2B5EF4-FFF2-40B4-BE49-F238E27FC236}">
                    <a16:creationId xmlns:a16="http://schemas.microsoft.com/office/drawing/2014/main" id="{97CFAFC5-14BF-4473-B06C-58A41014412A}"/>
                  </a:ext>
                </a:extLst>
              </p:cNvPr>
              <p:cNvSpPr/>
              <p:nvPr/>
            </p:nvSpPr>
            <p:spPr>
              <a:xfrm>
                <a:off x="1687141" y="155267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1" y="0"/>
                    </a:moveTo>
                    <a:lnTo>
                      <a:pt x="14241" y="4780"/>
                    </a:lnTo>
                    <a:lnTo>
                      <a:pt x="2533" y="15076"/>
                    </a:lnTo>
                    <a:lnTo>
                      <a:pt x="0" y="26407"/>
                    </a:lnTo>
                    <a:lnTo>
                      <a:pt x="2410" y="38197"/>
                    </a:lnTo>
                    <a:lnTo>
                      <a:pt x="9958" y="49136"/>
                    </a:lnTo>
                    <a:lnTo>
                      <a:pt x="19361" y="54205"/>
                    </a:lnTo>
                    <a:lnTo>
                      <a:pt x="30218" y="54891"/>
                    </a:lnTo>
                    <a:lnTo>
                      <a:pt x="41805" y="50681"/>
                    </a:lnTo>
                    <a:lnTo>
                      <a:pt x="53402" y="41064"/>
                    </a:lnTo>
                    <a:lnTo>
                      <a:pt x="56857" y="29468"/>
                    </a:lnTo>
                    <a:lnTo>
                      <a:pt x="55249" y="17557"/>
                    </a:lnTo>
                    <a:lnTo>
                      <a:pt x="48575" y="7059"/>
                    </a:lnTo>
                    <a:lnTo>
                      <a:pt x="45818" y="4637"/>
                    </a:lnTo>
                    <a:lnTo>
                      <a:pt x="36489" y="148"/>
                    </a:lnTo>
                    <a:lnTo>
                      <a:pt x="25761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5">
                <a:extLst>
                  <a:ext uri="{FF2B5EF4-FFF2-40B4-BE49-F238E27FC236}">
                    <a16:creationId xmlns:a16="http://schemas.microsoft.com/office/drawing/2014/main" id="{5BF10F6F-22BA-41B5-BC69-896FB61C4C5D}"/>
                  </a:ext>
                </a:extLst>
              </p:cNvPr>
              <p:cNvSpPr/>
              <p:nvPr/>
            </p:nvSpPr>
            <p:spPr>
              <a:xfrm>
                <a:off x="1830040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40" y="4779"/>
                    </a:lnTo>
                    <a:lnTo>
                      <a:pt x="2533" y="15075"/>
                    </a:lnTo>
                    <a:lnTo>
                      <a:pt x="0" y="26409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58" y="54203"/>
                    </a:lnTo>
                    <a:lnTo>
                      <a:pt x="30212" y="54889"/>
                    </a:lnTo>
                    <a:lnTo>
                      <a:pt x="41800" y="50681"/>
                    </a:lnTo>
                    <a:lnTo>
                      <a:pt x="53403" y="41066"/>
                    </a:lnTo>
                    <a:lnTo>
                      <a:pt x="56858" y="29470"/>
                    </a:lnTo>
                    <a:lnTo>
                      <a:pt x="55249" y="17556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5" y="148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6">
                <a:extLst>
                  <a:ext uri="{FF2B5EF4-FFF2-40B4-BE49-F238E27FC236}">
                    <a16:creationId xmlns:a16="http://schemas.microsoft.com/office/drawing/2014/main" id="{4670B400-C61F-4645-8D18-E83BBE5F7BA1}"/>
                  </a:ext>
                </a:extLst>
              </p:cNvPr>
              <p:cNvSpPr/>
              <p:nvPr/>
            </p:nvSpPr>
            <p:spPr>
              <a:xfrm>
                <a:off x="1687141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09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60" y="54203"/>
                    </a:lnTo>
                    <a:lnTo>
                      <a:pt x="30217" y="54889"/>
                    </a:lnTo>
                    <a:lnTo>
                      <a:pt x="41805" y="50681"/>
                    </a:lnTo>
                    <a:lnTo>
                      <a:pt x="53403" y="41066"/>
                    </a:lnTo>
                    <a:lnTo>
                      <a:pt x="56858" y="29470"/>
                    </a:lnTo>
                    <a:lnTo>
                      <a:pt x="55249" y="17556"/>
                    </a:lnTo>
                    <a:lnTo>
                      <a:pt x="48575" y="7057"/>
                    </a:lnTo>
                    <a:lnTo>
                      <a:pt x="45820" y="4637"/>
                    </a:lnTo>
                    <a:lnTo>
                      <a:pt x="36490" y="148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7">
                <a:extLst>
                  <a:ext uri="{FF2B5EF4-FFF2-40B4-BE49-F238E27FC236}">
                    <a16:creationId xmlns:a16="http://schemas.microsoft.com/office/drawing/2014/main" id="{D2157AA4-B797-4B26-864C-D9092C559AC7}"/>
                  </a:ext>
                </a:extLst>
              </p:cNvPr>
              <p:cNvSpPr/>
              <p:nvPr/>
            </p:nvSpPr>
            <p:spPr>
              <a:xfrm>
                <a:off x="1772878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4" y="0"/>
                    </a:moveTo>
                    <a:lnTo>
                      <a:pt x="14245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2" y="49129"/>
                    </a:lnTo>
                    <a:lnTo>
                      <a:pt x="19355" y="54201"/>
                    </a:lnTo>
                    <a:lnTo>
                      <a:pt x="30213" y="54891"/>
                    </a:lnTo>
                    <a:lnTo>
                      <a:pt x="41802" y="50685"/>
                    </a:lnTo>
                    <a:lnTo>
                      <a:pt x="53399" y="41074"/>
                    </a:lnTo>
                    <a:lnTo>
                      <a:pt x="56858" y="29478"/>
                    </a:lnTo>
                    <a:lnTo>
                      <a:pt x="55250" y="17565"/>
                    </a:lnTo>
                    <a:lnTo>
                      <a:pt x="48576" y="7068"/>
                    </a:lnTo>
                    <a:lnTo>
                      <a:pt x="45820" y="4646"/>
                    </a:lnTo>
                    <a:lnTo>
                      <a:pt x="36491" y="151"/>
                    </a:lnTo>
                    <a:lnTo>
                      <a:pt x="25764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8">
                <a:extLst>
                  <a:ext uri="{FF2B5EF4-FFF2-40B4-BE49-F238E27FC236}">
                    <a16:creationId xmlns:a16="http://schemas.microsoft.com/office/drawing/2014/main" id="{55064755-5B4E-4A0B-A6C4-C484B49DF712}"/>
                  </a:ext>
                </a:extLst>
              </p:cNvPr>
              <p:cNvSpPr/>
              <p:nvPr/>
            </p:nvSpPr>
            <p:spPr>
              <a:xfrm>
                <a:off x="1615696" y="118114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2"/>
                    </a:lnTo>
                    <a:lnTo>
                      <a:pt x="2534" y="15083"/>
                    </a:lnTo>
                    <a:lnTo>
                      <a:pt x="0" y="26413"/>
                    </a:lnTo>
                    <a:lnTo>
                      <a:pt x="2413" y="38202"/>
                    </a:lnTo>
                    <a:lnTo>
                      <a:pt x="9968" y="49136"/>
                    </a:lnTo>
                    <a:lnTo>
                      <a:pt x="19365" y="54208"/>
                    </a:lnTo>
                    <a:lnTo>
                      <a:pt x="30217" y="54894"/>
                    </a:lnTo>
                    <a:lnTo>
                      <a:pt x="41805" y="50683"/>
                    </a:lnTo>
                    <a:lnTo>
                      <a:pt x="53405" y="41062"/>
                    </a:lnTo>
                    <a:lnTo>
                      <a:pt x="56863" y="29468"/>
                    </a:lnTo>
                    <a:lnTo>
                      <a:pt x="55252" y="17557"/>
                    </a:lnTo>
                    <a:lnTo>
                      <a:pt x="48572" y="7065"/>
                    </a:lnTo>
                    <a:lnTo>
                      <a:pt x="45810" y="4638"/>
                    </a:lnTo>
                    <a:lnTo>
                      <a:pt x="36480" y="147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19">
                <a:extLst>
                  <a:ext uri="{FF2B5EF4-FFF2-40B4-BE49-F238E27FC236}">
                    <a16:creationId xmlns:a16="http://schemas.microsoft.com/office/drawing/2014/main" id="{078F0115-DA87-4F49-BAB3-A0740CFAEA69}"/>
                  </a:ext>
                </a:extLst>
              </p:cNvPr>
              <p:cNvSpPr/>
              <p:nvPr/>
            </p:nvSpPr>
            <p:spPr>
              <a:xfrm>
                <a:off x="986957" y="12240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7" y="4779"/>
                    </a:lnTo>
                    <a:lnTo>
                      <a:pt x="2534" y="15074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5" y="49134"/>
                    </a:lnTo>
                    <a:lnTo>
                      <a:pt x="19354" y="54203"/>
                    </a:lnTo>
                    <a:lnTo>
                      <a:pt x="30208" y="54889"/>
                    </a:lnTo>
                    <a:lnTo>
                      <a:pt x="41798" y="50680"/>
                    </a:lnTo>
                    <a:lnTo>
                      <a:pt x="53402" y="41064"/>
                    </a:lnTo>
                    <a:lnTo>
                      <a:pt x="56858" y="29468"/>
                    </a:lnTo>
                    <a:lnTo>
                      <a:pt x="55249" y="17558"/>
                    </a:lnTo>
                    <a:lnTo>
                      <a:pt x="48575" y="7060"/>
                    </a:lnTo>
                    <a:lnTo>
                      <a:pt x="45817" y="4639"/>
                    </a:lnTo>
                    <a:lnTo>
                      <a:pt x="36483" y="149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20">
                <a:extLst>
                  <a:ext uri="{FF2B5EF4-FFF2-40B4-BE49-F238E27FC236}">
                    <a16:creationId xmlns:a16="http://schemas.microsoft.com/office/drawing/2014/main" id="{78648D25-2657-477D-B0E6-39A59B0A695C}"/>
                  </a:ext>
                </a:extLst>
              </p:cNvPr>
              <p:cNvSpPr/>
              <p:nvPr/>
            </p:nvSpPr>
            <p:spPr>
              <a:xfrm>
                <a:off x="1029825" y="1609825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9" y="4782"/>
                    </a:lnTo>
                    <a:lnTo>
                      <a:pt x="2535" y="15083"/>
                    </a:lnTo>
                    <a:lnTo>
                      <a:pt x="0" y="26412"/>
                    </a:lnTo>
                    <a:lnTo>
                      <a:pt x="2412" y="38201"/>
                    </a:lnTo>
                    <a:lnTo>
                      <a:pt x="9967" y="49135"/>
                    </a:lnTo>
                    <a:lnTo>
                      <a:pt x="19364" y="54208"/>
                    </a:lnTo>
                    <a:lnTo>
                      <a:pt x="30218" y="54894"/>
                    </a:lnTo>
                    <a:lnTo>
                      <a:pt x="41805" y="50684"/>
                    </a:lnTo>
                    <a:lnTo>
                      <a:pt x="53404" y="41064"/>
                    </a:lnTo>
                    <a:lnTo>
                      <a:pt x="56864" y="29470"/>
                    </a:lnTo>
                    <a:lnTo>
                      <a:pt x="55253" y="17560"/>
                    </a:lnTo>
                    <a:lnTo>
                      <a:pt x="48572" y="7068"/>
                    </a:lnTo>
                    <a:lnTo>
                      <a:pt x="45810" y="4640"/>
                    </a:lnTo>
                    <a:lnTo>
                      <a:pt x="36482" y="148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21">
                <a:extLst>
                  <a:ext uri="{FF2B5EF4-FFF2-40B4-BE49-F238E27FC236}">
                    <a16:creationId xmlns:a16="http://schemas.microsoft.com/office/drawing/2014/main" id="{EAD4EBC7-6B8B-4061-AC86-5DC70673B378}"/>
                  </a:ext>
                </a:extLst>
              </p:cNvPr>
              <p:cNvSpPr/>
              <p:nvPr/>
            </p:nvSpPr>
            <p:spPr>
              <a:xfrm>
                <a:off x="772612" y="1638409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2" y="0"/>
                    </a:moveTo>
                    <a:lnTo>
                      <a:pt x="14243" y="4779"/>
                    </a:lnTo>
                    <a:lnTo>
                      <a:pt x="2537" y="15077"/>
                    </a:lnTo>
                    <a:lnTo>
                      <a:pt x="0" y="26407"/>
                    </a:lnTo>
                    <a:lnTo>
                      <a:pt x="2409" y="38195"/>
                    </a:lnTo>
                    <a:lnTo>
                      <a:pt x="9958" y="49128"/>
                    </a:lnTo>
                    <a:lnTo>
                      <a:pt x="19356" y="54201"/>
                    </a:lnTo>
                    <a:lnTo>
                      <a:pt x="30211" y="54889"/>
                    </a:lnTo>
                    <a:lnTo>
                      <a:pt x="41800" y="50681"/>
                    </a:lnTo>
                    <a:lnTo>
                      <a:pt x="53400" y="41064"/>
                    </a:lnTo>
                    <a:lnTo>
                      <a:pt x="56855" y="29468"/>
                    </a:lnTo>
                    <a:lnTo>
                      <a:pt x="55247" y="17558"/>
                    </a:lnTo>
                    <a:lnTo>
                      <a:pt x="48573" y="7059"/>
                    </a:lnTo>
                    <a:lnTo>
                      <a:pt x="45819" y="4640"/>
                    </a:lnTo>
                    <a:lnTo>
                      <a:pt x="36490" y="149"/>
                    </a:lnTo>
                    <a:lnTo>
                      <a:pt x="2576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4" name="object 22">
                <a:extLst>
                  <a:ext uri="{FF2B5EF4-FFF2-40B4-BE49-F238E27FC236}">
                    <a16:creationId xmlns:a16="http://schemas.microsoft.com/office/drawing/2014/main" id="{5FDB30D1-15FA-4CD4-968E-FF2E1696CB04}"/>
                  </a:ext>
                </a:extLst>
              </p:cNvPr>
              <p:cNvSpPr/>
              <p:nvPr/>
            </p:nvSpPr>
            <p:spPr>
              <a:xfrm>
                <a:off x="1172721" y="158124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40" y="4780"/>
                    </a:lnTo>
                    <a:lnTo>
                      <a:pt x="2534" y="15076"/>
                    </a:lnTo>
                    <a:lnTo>
                      <a:pt x="0" y="26410"/>
                    </a:lnTo>
                    <a:lnTo>
                      <a:pt x="2409" y="38201"/>
                    </a:lnTo>
                    <a:lnTo>
                      <a:pt x="9957" y="49134"/>
                    </a:lnTo>
                    <a:lnTo>
                      <a:pt x="19357" y="54205"/>
                    </a:lnTo>
                    <a:lnTo>
                      <a:pt x="30211" y="54891"/>
                    </a:lnTo>
                    <a:lnTo>
                      <a:pt x="41798" y="50683"/>
                    </a:lnTo>
                    <a:lnTo>
                      <a:pt x="53402" y="41068"/>
                    </a:lnTo>
                    <a:lnTo>
                      <a:pt x="56858" y="29473"/>
                    </a:lnTo>
                    <a:lnTo>
                      <a:pt x="55249" y="17559"/>
                    </a:lnTo>
                    <a:lnTo>
                      <a:pt x="48575" y="7059"/>
                    </a:lnTo>
                    <a:lnTo>
                      <a:pt x="45815" y="4637"/>
                    </a:lnTo>
                    <a:lnTo>
                      <a:pt x="36482" y="148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5" name="object 23">
                <a:extLst>
                  <a:ext uri="{FF2B5EF4-FFF2-40B4-BE49-F238E27FC236}">
                    <a16:creationId xmlns:a16="http://schemas.microsoft.com/office/drawing/2014/main" id="{88BF17E9-11BE-4F45-8C64-9C39218A23EA}"/>
                  </a:ext>
                </a:extLst>
              </p:cNvPr>
              <p:cNvSpPr/>
              <p:nvPr/>
            </p:nvSpPr>
            <p:spPr>
              <a:xfrm>
                <a:off x="1315618" y="168127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2" y="0"/>
                    </a:moveTo>
                    <a:lnTo>
                      <a:pt x="14236" y="4779"/>
                    </a:lnTo>
                    <a:lnTo>
                      <a:pt x="2536" y="15076"/>
                    </a:lnTo>
                    <a:lnTo>
                      <a:pt x="0" y="26408"/>
                    </a:lnTo>
                    <a:lnTo>
                      <a:pt x="2409" y="38200"/>
                    </a:lnTo>
                    <a:lnTo>
                      <a:pt x="9959" y="49135"/>
                    </a:lnTo>
                    <a:lnTo>
                      <a:pt x="19355" y="54209"/>
                    </a:lnTo>
                    <a:lnTo>
                      <a:pt x="30209" y="54898"/>
                    </a:lnTo>
                    <a:lnTo>
                      <a:pt x="41797" y="50689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49" y="17562"/>
                    </a:lnTo>
                    <a:lnTo>
                      <a:pt x="48574" y="7067"/>
                    </a:lnTo>
                    <a:lnTo>
                      <a:pt x="45813" y="4642"/>
                    </a:lnTo>
                    <a:lnTo>
                      <a:pt x="36479" y="149"/>
                    </a:lnTo>
                    <a:lnTo>
                      <a:pt x="2575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24">
                <a:extLst>
                  <a:ext uri="{FF2B5EF4-FFF2-40B4-BE49-F238E27FC236}">
                    <a16:creationId xmlns:a16="http://schemas.microsoft.com/office/drawing/2014/main" id="{12DC1A5F-1F20-43E9-85FA-844CC900E96F}"/>
                  </a:ext>
                </a:extLst>
              </p:cNvPr>
              <p:cNvSpPr/>
              <p:nvPr/>
            </p:nvSpPr>
            <p:spPr>
              <a:xfrm>
                <a:off x="644012" y="140263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6" y="4779"/>
                    </a:lnTo>
                    <a:lnTo>
                      <a:pt x="2534" y="15075"/>
                    </a:lnTo>
                    <a:lnTo>
                      <a:pt x="0" y="26410"/>
                    </a:lnTo>
                    <a:lnTo>
                      <a:pt x="2408" y="38202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8" y="54890"/>
                    </a:lnTo>
                    <a:lnTo>
                      <a:pt x="41798" y="50682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8" y="4637"/>
                    </a:lnTo>
                    <a:lnTo>
                      <a:pt x="36483" y="148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25">
                <a:extLst>
                  <a:ext uri="{FF2B5EF4-FFF2-40B4-BE49-F238E27FC236}">
                    <a16:creationId xmlns:a16="http://schemas.microsoft.com/office/drawing/2014/main" id="{846BEACB-9F6D-40EC-BADF-1761C555D035}"/>
                  </a:ext>
                </a:extLst>
              </p:cNvPr>
              <p:cNvSpPr/>
              <p:nvPr/>
            </p:nvSpPr>
            <p:spPr>
              <a:xfrm>
                <a:off x="1529959" y="175272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3"/>
                    </a:lnTo>
                    <a:lnTo>
                      <a:pt x="2534" y="15084"/>
                    </a:lnTo>
                    <a:lnTo>
                      <a:pt x="0" y="26413"/>
                    </a:lnTo>
                    <a:lnTo>
                      <a:pt x="2413" y="38203"/>
                    </a:lnTo>
                    <a:lnTo>
                      <a:pt x="9968" y="49136"/>
                    </a:lnTo>
                    <a:lnTo>
                      <a:pt x="19365" y="54208"/>
                    </a:lnTo>
                    <a:lnTo>
                      <a:pt x="30217" y="54894"/>
                    </a:lnTo>
                    <a:lnTo>
                      <a:pt x="41805" y="50683"/>
                    </a:lnTo>
                    <a:lnTo>
                      <a:pt x="53405" y="41062"/>
                    </a:lnTo>
                    <a:lnTo>
                      <a:pt x="56863" y="29469"/>
                    </a:lnTo>
                    <a:lnTo>
                      <a:pt x="55252" y="17559"/>
                    </a:lnTo>
                    <a:lnTo>
                      <a:pt x="48572" y="7065"/>
                    </a:lnTo>
                    <a:lnTo>
                      <a:pt x="45809" y="4637"/>
                    </a:lnTo>
                    <a:lnTo>
                      <a:pt x="36480" y="147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26">
                <a:extLst>
                  <a:ext uri="{FF2B5EF4-FFF2-40B4-BE49-F238E27FC236}">
                    <a16:creationId xmlns:a16="http://schemas.microsoft.com/office/drawing/2014/main" id="{DD1E00FF-C241-4042-AC0E-9AE4BC57BD65}"/>
                  </a:ext>
                </a:extLst>
              </p:cNvPr>
              <p:cNvSpPr/>
              <p:nvPr/>
            </p:nvSpPr>
            <p:spPr>
              <a:xfrm>
                <a:off x="1344193" y="1781298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1" y="0"/>
                    </a:moveTo>
                    <a:lnTo>
                      <a:pt x="14242" y="4780"/>
                    </a:lnTo>
                    <a:lnTo>
                      <a:pt x="2535" y="15077"/>
                    </a:lnTo>
                    <a:lnTo>
                      <a:pt x="0" y="26409"/>
                    </a:lnTo>
                    <a:lnTo>
                      <a:pt x="2410" y="38200"/>
                    </a:lnTo>
                    <a:lnTo>
                      <a:pt x="9960" y="49135"/>
                    </a:lnTo>
                    <a:lnTo>
                      <a:pt x="19363" y="54209"/>
                    </a:lnTo>
                    <a:lnTo>
                      <a:pt x="30217" y="54897"/>
                    </a:lnTo>
                    <a:lnTo>
                      <a:pt x="41803" y="50689"/>
                    </a:lnTo>
                    <a:lnTo>
                      <a:pt x="53398" y="41072"/>
                    </a:lnTo>
                    <a:lnTo>
                      <a:pt x="56856" y="29476"/>
                    </a:lnTo>
                    <a:lnTo>
                      <a:pt x="55249" y="17563"/>
                    </a:lnTo>
                    <a:lnTo>
                      <a:pt x="48574" y="7067"/>
                    </a:lnTo>
                    <a:lnTo>
                      <a:pt x="45815" y="4641"/>
                    </a:lnTo>
                    <a:lnTo>
                      <a:pt x="36486" y="149"/>
                    </a:lnTo>
                    <a:lnTo>
                      <a:pt x="25761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27">
                <a:extLst>
                  <a:ext uri="{FF2B5EF4-FFF2-40B4-BE49-F238E27FC236}">
                    <a16:creationId xmlns:a16="http://schemas.microsoft.com/office/drawing/2014/main" id="{BE31C4F6-F82F-4C31-9DFF-A15E9C9F1087}"/>
                  </a:ext>
                </a:extLst>
              </p:cNvPr>
              <p:cNvSpPr/>
              <p:nvPr/>
            </p:nvSpPr>
            <p:spPr>
              <a:xfrm>
                <a:off x="886935" y="14526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37" y="4777"/>
                    </a:lnTo>
                    <a:lnTo>
                      <a:pt x="2532" y="15073"/>
                    </a:lnTo>
                    <a:lnTo>
                      <a:pt x="0" y="26404"/>
                    </a:lnTo>
                    <a:lnTo>
                      <a:pt x="2410" y="38198"/>
                    </a:lnTo>
                    <a:lnTo>
                      <a:pt x="9958" y="49138"/>
                    </a:lnTo>
                    <a:lnTo>
                      <a:pt x="19355" y="54205"/>
                    </a:lnTo>
                    <a:lnTo>
                      <a:pt x="30209" y="54889"/>
                    </a:lnTo>
                    <a:lnTo>
                      <a:pt x="41798" y="50676"/>
                    </a:lnTo>
                    <a:lnTo>
                      <a:pt x="53400" y="41055"/>
                    </a:lnTo>
                    <a:lnTo>
                      <a:pt x="56855" y="29457"/>
                    </a:lnTo>
                    <a:lnTo>
                      <a:pt x="55242" y="17548"/>
                    </a:lnTo>
                    <a:lnTo>
                      <a:pt x="48563" y="7058"/>
                    </a:lnTo>
                    <a:lnTo>
                      <a:pt x="45814" y="4644"/>
                    </a:lnTo>
                    <a:lnTo>
                      <a:pt x="36485" y="151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28">
                <a:extLst>
                  <a:ext uri="{FF2B5EF4-FFF2-40B4-BE49-F238E27FC236}">
                    <a16:creationId xmlns:a16="http://schemas.microsoft.com/office/drawing/2014/main" id="{13A312D8-617B-4CBA-AE8C-3D3B33B35805}"/>
                  </a:ext>
                </a:extLst>
              </p:cNvPr>
              <p:cNvSpPr/>
              <p:nvPr/>
            </p:nvSpPr>
            <p:spPr>
              <a:xfrm>
                <a:off x="1458507" y="182417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40" y="4782"/>
                    </a:lnTo>
                    <a:lnTo>
                      <a:pt x="2532" y="15082"/>
                    </a:lnTo>
                    <a:lnTo>
                      <a:pt x="0" y="26414"/>
                    </a:lnTo>
                    <a:lnTo>
                      <a:pt x="2413" y="38203"/>
                    </a:lnTo>
                    <a:lnTo>
                      <a:pt x="9966" y="49134"/>
                    </a:lnTo>
                    <a:lnTo>
                      <a:pt x="19364" y="54202"/>
                    </a:lnTo>
                    <a:lnTo>
                      <a:pt x="30218" y="54886"/>
                    </a:lnTo>
                    <a:lnTo>
                      <a:pt x="41807" y="50675"/>
                    </a:lnTo>
                    <a:lnTo>
                      <a:pt x="53410" y="41056"/>
                    </a:lnTo>
                    <a:lnTo>
                      <a:pt x="56864" y="29462"/>
                    </a:lnTo>
                    <a:lnTo>
                      <a:pt x="55252" y="17552"/>
                    </a:lnTo>
                    <a:lnTo>
                      <a:pt x="48572" y="7055"/>
                    </a:lnTo>
                    <a:lnTo>
                      <a:pt x="45815" y="4634"/>
                    </a:lnTo>
                    <a:lnTo>
                      <a:pt x="36486" y="146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29">
                <a:extLst>
                  <a:ext uri="{FF2B5EF4-FFF2-40B4-BE49-F238E27FC236}">
                    <a16:creationId xmlns:a16="http://schemas.microsoft.com/office/drawing/2014/main" id="{AC022E17-DCFB-4B7A-87FD-2DDE17E879A0}"/>
                  </a:ext>
                </a:extLst>
              </p:cNvPr>
              <p:cNvSpPr/>
              <p:nvPr/>
            </p:nvSpPr>
            <p:spPr>
              <a:xfrm>
                <a:off x="1172721" y="175272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9" y="4780"/>
                    </a:lnTo>
                    <a:lnTo>
                      <a:pt x="2535" y="15077"/>
                    </a:lnTo>
                    <a:lnTo>
                      <a:pt x="0" y="26408"/>
                    </a:lnTo>
                    <a:lnTo>
                      <a:pt x="2409" y="38201"/>
                    </a:lnTo>
                    <a:lnTo>
                      <a:pt x="9959" y="49136"/>
                    </a:lnTo>
                    <a:lnTo>
                      <a:pt x="19359" y="54209"/>
                    </a:lnTo>
                    <a:lnTo>
                      <a:pt x="30212" y="54897"/>
                    </a:lnTo>
                    <a:lnTo>
                      <a:pt x="41798" y="50688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49" y="17563"/>
                    </a:lnTo>
                    <a:lnTo>
                      <a:pt x="48575" y="7067"/>
                    </a:lnTo>
                    <a:lnTo>
                      <a:pt x="45812" y="4640"/>
                    </a:lnTo>
                    <a:lnTo>
                      <a:pt x="36479" y="149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30">
                <a:extLst>
                  <a:ext uri="{FF2B5EF4-FFF2-40B4-BE49-F238E27FC236}">
                    <a16:creationId xmlns:a16="http://schemas.microsoft.com/office/drawing/2014/main" id="{293FDB39-1D6D-4AF0-A97E-061BD2B08DE7}"/>
                  </a:ext>
                </a:extLst>
              </p:cNvPr>
              <p:cNvSpPr/>
              <p:nvPr/>
            </p:nvSpPr>
            <p:spPr>
              <a:xfrm>
                <a:off x="1244169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40" y="4779"/>
                    </a:lnTo>
                    <a:lnTo>
                      <a:pt x="2533" y="15075"/>
                    </a:lnTo>
                    <a:lnTo>
                      <a:pt x="0" y="26406"/>
                    </a:lnTo>
                    <a:lnTo>
                      <a:pt x="2410" y="38197"/>
                    </a:lnTo>
                    <a:lnTo>
                      <a:pt x="9958" y="49135"/>
                    </a:lnTo>
                    <a:lnTo>
                      <a:pt x="19359" y="54203"/>
                    </a:lnTo>
                    <a:lnTo>
                      <a:pt x="30212" y="54889"/>
                    </a:lnTo>
                    <a:lnTo>
                      <a:pt x="41800" y="50679"/>
                    </a:lnTo>
                    <a:lnTo>
                      <a:pt x="53403" y="41062"/>
                    </a:lnTo>
                    <a:lnTo>
                      <a:pt x="56858" y="29466"/>
                    </a:lnTo>
                    <a:lnTo>
                      <a:pt x="55248" y="17555"/>
                    </a:lnTo>
                    <a:lnTo>
                      <a:pt x="48575" y="7057"/>
                    </a:lnTo>
                    <a:lnTo>
                      <a:pt x="45817" y="4637"/>
                    </a:lnTo>
                    <a:lnTo>
                      <a:pt x="36485" y="148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31">
                <a:extLst>
                  <a:ext uri="{FF2B5EF4-FFF2-40B4-BE49-F238E27FC236}">
                    <a16:creationId xmlns:a16="http://schemas.microsoft.com/office/drawing/2014/main" id="{7C584AA4-D055-49FF-87DC-D296B577E2F5}"/>
                  </a:ext>
                </a:extLst>
              </p:cNvPr>
              <p:cNvSpPr/>
              <p:nvPr/>
            </p:nvSpPr>
            <p:spPr>
              <a:xfrm>
                <a:off x="672587" y="173843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2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10"/>
                    </a:lnTo>
                    <a:lnTo>
                      <a:pt x="2409" y="38202"/>
                    </a:lnTo>
                    <a:lnTo>
                      <a:pt x="9956" y="49134"/>
                    </a:lnTo>
                    <a:lnTo>
                      <a:pt x="19359" y="54203"/>
                    </a:lnTo>
                    <a:lnTo>
                      <a:pt x="30215" y="54890"/>
                    </a:lnTo>
                    <a:lnTo>
                      <a:pt x="41804" y="50681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9" y="4637"/>
                    </a:lnTo>
                    <a:lnTo>
                      <a:pt x="36489" y="148"/>
                    </a:lnTo>
                    <a:lnTo>
                      <a:pt x="25762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32">
                <a:extLst>
                  <a:ext uri="{FF2B5EF4-FFF2-40B4-BE49-F238E27FC236}">
                    <a16:creationId xmlns:a16="http://schemas.microsoft.com/office/drawing/2014/main" id="{3AA86721-30D0-4B13-B8F7-FB92498BA227}"/>
                  </a:ext>
                </a:extLst>
              </p:cNvPr>
              <p:cNvSpPr/>
              <p:nvPr/>
            </p:nvSpPr>
            <p:spPr>
              <a:xfrm>
                <a:off x="886934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7" y="4779"/>
                    </a:lnTo>
                    <a:lnTo>
                      <a:pt x="2532" y="15076"/>
                    </a:lnTo>
                    <a:lnTo>
                      <a:pt x="0" y="26408"/>
                    </a:lnTo>
                    <a:lnTo>
                      <a:pt x="2410" y="38199"/>
                    </a:lnTo>
                    <a:lnTo>
                      <a:pt x="9958" y="49137"/>
                    </a:lnTo>
                    <a:lnTo>
                      <a:pt x="19355" y="54204"/>
                    </a:lnTo>
                    <a:lnTo>
                      <a:pt x="30209" y="54888"/>
                    </a:lnTo>
                    <a:lnTo>
                      <a:pt x="41798" y="50676"/>
                    </a:lnTo>
                    <a:lnTo>
                      <a:pt x="53400" y="41055"/>
                    </a:lnTo>
                    <a:lnTo>
                      <a:pt x="56855" y="29461"/>
                    </a:lnTo>
                    <a:lnTo>
                      <a:pt x="55242" y="17553"/>
                    </a:lnTo>
                    <a:lnTo>
                      <a:pt x="48563" y="7057"/>
                    </a:lnTo>
                    <a:lnTo>
                      <a:pt x="45813" y="4642"/>
                    </a:lnTo>
                    <a:lnTo>
                      <a:pt x="36484" y="150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33">
                <a:extLst>
                  <a:ext uri="{FF2B5EF4-FFF2-40B4-BE49-F238E27FC236}">
                    <a16:creationId xmlns:a16="http://schemas.microsoft.com/office/drawing/2014/main" id="{1F7F3F55-AFC0-4EEA-901D-3CE1F1A91432}"/>
                  </a:ext>
                </a:extLst>
              </p:cNvPr>
              <p:cNvSpPr/>
              <p:nvPr/>
            </p:nvSpPr>
            <p:spPr>
              <a:xfrm>
                <a:off x="929795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5" y="0"/>
                    </a:moveTo>
                    <a:lnTo>
                      <a:pt x="14246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3" y="49128"/>
                    </a:lnTo>
                    <a:lnTo>
                      <a:pt x="19356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9" y="41074"/>
                    </a:lnTo>
                    <a:lnTo>
                      <a:pt x="56857" y="29478"/>
                    </a:lnTo>
                    <a:lnTo>
                      <a:pt x="55249" y="17565"/>
                    </a:lnTo>
                    <a:lnTo>
                      <a:pt x="48575" y="7068"/>
                    </a:lnTo>
                    <a:lnTo>
                      <a:pt x="45820" y="4646"/>
                    </a:lnTo>
                    <a:lnTo>
                      <a:pt x="36491" y="151"/>
                    </a:lnTo>
                    <a:lnTo>
                      <a:pt x="2576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34">
                <a:extLst>
                  <a:ext uri="{FF2B5EF4-FFF2-40B4-BE49-F238E27FC236}">
                    <a16:creationId xmlns:a16="http://schemas.microsoft.com/office/drawing/2014/main" id="{F9875A61-6911-4512-BFF1-9B88C6581390}"/>
                  </a:ext>
                </a:extLst>
              </p:cNvPr>
              <p:cNvSpPr/>
              <p:nvPr/>
            </p:nvSpPr>
            <p:spPr>
              <a:xfrm>
                <a:off x="1344192" y="58098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5">
                    <a:moveTo>
                      <a:pt x="25766" y="0"/>
                    </a:moveTo>
                    <a:lnTo>
                      <a:pt x="14246" y="4776"/>
                    </a:lnTo>
                    <a:lnTo>
                      <a:pt x="2540" y="15070"/>
                    </a:lnTo>
                    <a:lnTo>
                      <a:pt x="0" y="26401"/>
                    </a:lnTo>
                    <a:lnTo>
                      <a:pt x="2406" y="38193"/>
                    </a:lnTo>
                    <a:lnTo>
                      <a:pt x="9954" y="49126"/>
                    </a:lnTo>
                    <a:lnTo>
                      <a:pt x="19357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7" y="41073"/>
                    </a:lnTo>
                    <a:lnTo>
                      <a:pt x="56857" y="29477"/>
                    </a:lnTo>
                    <a:lnTo>
                      <a:pt x="55250" y="17564"/>
                    </a:lnTo>
                    <a:lnTo>
                      <a:pt x="48575" y="7069"/>
                    </a:lnTo>
                    <a:lnTo>
                      <a:pt x="45821" y="4647"/>
                    </a:lnTo>
                    <a:lnTo>
                      <a:pt x="36492" y="152"/>
                    </a:lnTo>
                    <a:lnTo>
                      <a:pt x="2576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35">
                <a:extLst>
                  <a:ext uri="{FF2B5EF4-FFF2-40B4-BE49-F238E27FC236}">
                    <a16:creationId xmlns:a16="http://schemas.microsoft.com/office/drawing/2014/main" id="{4F7AFBE8-30DC-4360-A30C-DF9B8BB36A33}"/>
                  </a:ext>
                </a:extLst>
              </p:cNvPr>
              <p:cNvSpPr/>
              <p:nvPr/>
            </p:nvSpPr>
            <p:spPr>
              <a:xfrm>
                <a:off x="1344192" y="7453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5">
                    <a:moveTo>
                      <a:pt x="25765" y="0"/>
                    </a:moveTo>
                    <a:lnTo>
                      <a:pt x="14246" y="4777"/>
                    </a:lnTo>
                    <a:lnTo>
                      <a:pt x="2539" y="15070"/>
                    </a:lnTo>
                    <a:lnTo>
                      <a:pt x="0" y="26402"/>
                    </a:lnTo>
                    <a:lnTo>
                      <a:pt x="2406" y="38194"/>
                    </a:lnTo>
                    <a:lnTo>
                      <a:pt x="9953" y="49128"/>
                    </a:lnTo>
                    <a:lnTo>
                      <a:pt x="19356" y="54201"/>
                    </a:lnTo>
                    <a:lnTo>
                      <a:pt x="30213" y="54891"/>
                    </a:lnTo>
                    <a:lnTo>
                      <a:pt x="41801" y="50685"/>
                    </a:lnTo>
                    <a:lnTo>
                      <a:pt x="53398" y="41073"/>
                    </a:lnTo>
                    <a:lnTo>
                      <a:pt x="56857" y="29476"/>
                    </a:lnTo>
                    <a:lnTo>
                      <a:pt x="55249" y="17563"/>
                    </a:lnTo>
                    <a:lnTo>
                      <a:pt x="48575" y="7069"/>
                    </a:lnTo>
                    <a:lnTo>
                      <a:pt x="45820" y="4646"/>
                    </a:lnTo>
                    <a:lnTo>
                      <a:pt x="36492" y="152"/>
                    </a:lnTo>
                    <a:lnTo>
                      <a:pt x="25765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36">
                <a:extLst>
                  <a:ext uri="{FF2B5EF4-FFF2-40B4-BE49-F238E27FC236}">
                    <a16:creationId xmlns:a16="http://schemas.microsoft.com/office/drawing/2014/main" id="{B0682A98-6276-4956-875C-F54F050A426D}"/>
                  </a:ext>
                </a:extLst>
              </p:cNvPr>
              <p:cNvSpPr txBox="1"/>
              <p:nvPr/>
            </p:nvSpPr>
            <p:spPr>
              <a:xfrm>
                <a:off x="1468883" y="539385"/>
                <a:ext cx="2365711" cy="32247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 marR="5080">
                  <a:lnSpc>
                    <a:spcPct val="112500"/>
                  </a:lnSpc>
                </a:pPr>
                <a:r>
                  <a:rPr dirty="0">
                    <a:latin typeface="Arial"/>
                    <a:cs typeface="Arial"/>
                  </a:rPr>
                  <a:t>training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example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of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class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endParaRPr lang="en-US" spc="30" dirty="0">
                  <a:latin typeface="Times New Roman"/>
                  <a:cs typeface="Times New Roman"/>
                </a:endParaRPr>
              </a:p>
              <a:p>
                <a:pPr marL="12700" marR="5080">
                  <a:lnSpc>
                    <a:spcPct val="112500"/>
                  </a:lnSpc>
                </a:pPr>
                <a:r>
                  <a:rPr spc="5" dirty="0">
                    <a:latin typeface="Arial"/>
                    <a:cs typeface="Arial"/>
                  </a:rPr>
                  <a:t>+1</a:t>
                </a:r>
                <a:r>
                  <a:rPr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training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example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of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dirty="0">
                    <a:latin typeface="Arial"/>
                    <a:cs typeface="Arial"/>
                  </a:rPr>
                  <a:t>class</a:t>
                </a:r>
                <a:r>
                  <a:rPr spc="30" dirty="0">
                    <a:latin typeface="Times New Roman"/>
                    <a:cs typeface="Times New Roman"/>
                  </a:rPr>
                  <a:t> </a:t>
                </a:r>
                <a:r>
                  <a:rPr spc="5" dirty="0">
                    <a:latin typeface="Arial"/>
                    <a:cs typeface="Arial"/>
                  </a:rPr>
                  <a:t>–1</a:t>
                </a:r>
                <a:endParaRPr dirty="0">
                  <a:latin typeface="Arial"/>
                  <a:cs typeface="Arial"/>
                </a:endParaRPr>
              </a:p>
            </p:txBody>
          </p:sp>
          <p:sp>
            <p:nvSpPr>
              <p:cNvPr id="39" name="object 37">
                <a:extLst>
                  <a:ext uri="{FF2B5EF4-FFF2-40B4-BE49-F238E27FC236}">
                    <a16:creationId xmlns:a16="http://schemas.microsoft.com/office/drawing/2014/main" id="{4A991E87-4489-43DE-B7B2-D621D3A2414C}"/>
                  </a:ext>
                </a:extLst>
              </p:cNvPr>
              <p:cNvSpPr txBox="1"/>
              <p:nvPr/>
            </p:nvSpPr>
            <p:spPr>
              <a:xfrm>
                <a:off x="1001046" y="2049209"/>
                <a:ext cx="137160" cy="9898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endParaRPr sz="1200" dirty="0">
                  <a:latin typeface="Lucida Sans Unicode"/>
                  <a:cs typeface="Lucida Sans Unicode"/>
                </a:endParaRPr>
              </a:p>
            </p:txBody>
          </p:sp>
          <p:sp>
            <p:nvSpPr>
              <p:cNvPr id="40" name="object 38">
                <a:extLst>
                  <a:ext uri="{FF2B5EF4-FFF2-40B4-BE49-F238E27FC236}">
                    <a16:creationId xmlns:a16="http://schemas.microsoft.com/office/drawing/2014/main" id="{739DC18C-10BC-4AB6-8A00-D33DC19E97A9}"/>
                  </a:ext>
                </a:extLst>
              </p:cNvPr>
              <p:cNvSpPr/>
              <p:nvPr/>
            </p:nvSpPr>
            <p:spPr>
              <a:xfrm>
                <a:off x="929579" y="786871"/>
                <a:ext cx="593090" cy="1322070"/>
              </a:xfrm>
              <a:custGeom>
                <a:avLst/>
                <a:gdLst/>
                <a:ahLst/>
                <a:cxnLst/>
                <a:rect l="l" t="t" r="r" b="b"/>
                <a:pathLst>
                  <a:path w="593090" h="1322070">
                    <a:moveTo>
                      <a:pt x="0" y="0"/>
                    </a:moveTo>
                    <a:lnTo>
                      <a:pt x="593015" y="1321783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1" name="object 39">
                <a:extLst>
                  <a:ext uri="{FF2B5EF4-FFF2-40B4-BE49-F238E27FC236}">
                    <a16:creationId xmlns:a16="http://schemas.microsoft.com/office/drawing/2014/main" id="{A4F91AA2-76BF-4852-9060-9022C34ECAF5}"/>
                  </a:ext>
                </a:extLst>
              </p:cNvPr>
              <p:cNvSpPr/>
              <p:nvPr/>
            </p:nvSpPr>
            <p:spPr>
              <a:xfrm>
                <a:off x="1247204" y="1280528"/>
                <a:ext cx="522605" cy="232410"/>
              </a:xfrm>
              <a:custGeom>
                <a:avLst/>
                <a:gdLst/>
                <a:ahLst/>
                <a:cxnLst/>
                <a:rect l="l" t="t" r="r" b="b"/>
                <a:pathLst>
                  <a:path w="522605" h="232409">
                    <a:moveTo>
                      <a:pt x="0" y="232028"/>
                    </a:moveTo>
                    <a:lnTo>
                      <a:pt x="522588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2" name="object 40">
                <a:extLst>
                  <a:ext uri="{FF2B5EF4-FFF2-40B4-BE49-F238E27FC236}">
                    <a16:creationId xmlns:a16="http://schemas.microsoft.com/office/drawing/2014/main" id="{C13D25CA-B4C2-429A-A624-554CFDC15D15}"/>
                  </a:ext>
                </a:extLst>
              </p:cNvPr>
              <p:cNvSpPr/>
              <p:nvPr/>
            </p:nvSpPr>
            <p:spPr>
              <a:xfrm>
                <a:off x="1751301" y="1265288"/>
                <a:ext cx="4826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48260" h="39369">
                    <a:moveTo>
                      <a:pt x="0" y="0"/>
                    </a:moveTo>
                    <a:lnTo>
                      <a:pt x="18492" y="15239"/>
                    </a:lnTo>
                    <a:lnTo>
                      <a:pt x="17394" y="39185"/>
                    </a:lnTo>
                    <a:lnTo>
                      <a:pt x="47874" y="22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41">
                <a:extLst>
                  <a:ext uri="{FF2B5EF4-FFF2-40B4-BE49-F238E27FC236}">
                    <a16:creationId xmlns:a16="http://schemas.microsoft.com/office/drawing/2014/main" id="{1D220E59-64D2-4334-BC45-A8A49382B9E5}"/>
                  </a:ext>
                </a:extLst>
              </p:cNvPr>
              <p:cNvSpPr/>
              <p:nvPr/>
            </p:nvSpPr>
            <p:spPr>
              <a:xfrm>
                <a:off x="1328248" y="1472278"/>
                <a:ext cx="38100" cy="8001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80009">
                    <a:moveTo>
                      <a:pt x="0" y="0"/>
                    </a:moveTo>
                    <a:lnTo>
                      <a:pt x="37661" y="79391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42">
                <a:extLst>
                  <a:ext uri="{FF2B5EF4-FFF2-40B4-BE49-F238E27FC236}">
                    <a16:creationId xmlns:a16="http://schemas.microsoft.com/office/drawing/2014/main" id="{64E8E4A3-D0A9-4F1D-913E-C47BD266878E}"/>
                  </a:ext>
                </a:extLst>
              </p:cNvPr>
              <p:cNvSpPr/>
              <p:nvPr/>
            </p:nvSpPr>
            <p:spPr>
              <a:xfrm>
                <a:off x="1287066" y="1551063"/>
                <a:ext cx="8445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84455" h="38100">
                    <a:moveTo>
                      <a:pt x="0" y="38075"/>
                    </a:moveTo>
                    <a:lnTo>
                      <a:pt x="83853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5" name="object 43">
                <a:extLst>
                  <a:ext uri="{FF2B5EF4-FFF2-40B4-BE49-F238E27FC236}">
                    <a16:creationId xmlns:a16="http://schemas.microsoft.com/office/drawing/2014/main" id="{610BC049-0B1B-4C0B-B33D-2D347F30D156}"/>
                  </a:ext>
                </a:extLst>
              </p:cNvPr>
              <p:cNvSpPr/>
              <p:nvPr/>
            </p:nvSpPr>
            <p:spPr>
              <a:xfrm>
                <a:off x="3180191" y="1044083"/>
                <a:ext cx="0" cy="1036319"/>
              </a:xfrm>
              <a:custGeom>
                <a:avLst/>
                <a:gdLst/>
                <a:ahLst/>
                <a:cxnLst/>
                <a:rect l="l" t="t" r="r" b="b"/>
                <a:pathLst>
                  <a:path h="1036319">
                    <a:moveTo>
                      <a:pt x="0" y="0"/>
                    </a:moveTo>
                    <a:lnTo>
                      <a:pt x="0" y="1035984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6" name="object 44">
                <a:extLst>
                  <a:ext uri="{FF2B5EF4-FFF2-40B4-BE49-F238E27FC236}">
                    <a16:creationId xmlns:a16="http://schemas.microsoft.com/office/drawing/2014/main" id="{0CF3F455-78D4-4C30-BAEC-42CBB6620686}"/>
                  </a:ext>
                </a:extLst>
              </p:cNvPr>
              <p:cNvSpPr/>
              <p:nvPr/>
            </p:nvSpPr>
            <p:spPr>
              <a:xfrm>
                <a:off x="3145901" y="992636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80" h="68580">
                    <a:moveTo>
                      <a:pt x="34289" y="0"/>
                    </a:moveTo>
                    <a:lnTo>
                      <a:pt x="0" y="68592"/>
                    </a:lnTo>
                    <a:lnTo>
                      <a:pt x="34289" y="51447"/>
                    </a:lnTo>
                    <a:lnTo>
                      <a:pt x="60009" y="51447"/>
                    </a:lnTo>
                    <a:lnTo>
                      <a:pt x="34289" y="0"/>
                    </a:lnTo>
                    <a:close/>
                  </a:path>
                  <a:path w="68580" h="68580">
                    <a:moveTo>
                      <a:pt x="60009" y="51447"/>
                    </a:moveTo>
                    <a:lnTo>
                      <a:pt x="34289" y="51447"/>
                    </a:lnTo>
                    <a:lnTo>
                      <a:pt x="68579" y="68592"/>
                    </a:lnTo>
                    <a:lnTo>
                      <a:pt x="60009" y="51447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7" name="object 45">
                <a:extLst>
                  <a:ext uri="{FF2B5EF4-FFF2-40B4-BE49-F238E27FC236}">
                    <a16:creationId xmlns:a16="http://schemas.microsoft.com/office/drawing/2014/main" id="{6C0D770D-C78C-4BB4-916C-B471479C7ECF}"/>
                  </a:ext>
                </a:extLst>
              </p:cNvPr>
              <p:cNvSpPr/>
              <p:nvPr/>
            </p:nvSpPr>
            <p:spPr>
              <a:xfrm>
                <a:off x="2537161" y="1508497"/>
                <a:ext cx="14719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471929">
                    <a:moveTo>
                      <a:pt x="1471812" y="0"/>
                    </a:moveTo>
                    <a:lnTo>
                      <a:pt x="0" y="0"/>
                    </a:lnTo>
                  </a:path>
                </a:pathLst>
              </a:custGeom>
              <a:ln w="14289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8" name="object 46">
                <a:extLst>
                  <a:ext uri="{FF2B5EF4-FFF2-40B4-BE49-F238E27FC236}">
                    <a16:creationId xmlns:a16="http://schemas.microsoft.com/office/drawing/2014/main" id="{0D8D34EB-2434-4EB5-B2F2-C803D10C8806}"/>
                  </a:ext>
                </a:extLst>
              </p:cNvPr>
              <p:cNvSpPr/>
              <p:nvPr/>
            </p:nvSpPr>
            <p:spPr>
              <a:xfrm>
                <a:off x="3991843" y="1474195"/>
                <a:ext cx="68580" cy="68580"/>
              </a:xfrm>
              <a:custGeom>
                <a:avLst/>
                <a:gdLst/>
                <a:ahLst/>
                <a:cxnLst/>
                <a:rect l="l" t="t" r="r" b="b"/>
                <a:pathLst>
                  <a:path w="68579" h="68580">
                    <a:moveTo>
                      <a:pt x="0" y="0"/>
                    </a:moveTo>
                    <a:lnTo>
                      <a:pt x="17129" y="34302"/>
                    </a:lnTo>
                    <a:lnTo>
                      <a:pt x="0" y="68592"/>
                    </a:lnTo>
                    <a:lnTo>
                      <a:pt x="68579" y="343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9" name="object 47">
                <a:extLst>
                  <a:ext uri="{FF2B5EF4-FFF2-40B4-BE49-F238E27FC236}">
                    <a16:creationId xmlns:a16="http://schemas.microsoft.com/office/drawing/2014/main" id="{89CBA6F4-413D-4C89-9428-C206B6958493}"/>
                  </a:ext>
                </a:extLst>
              </p:cNvPr>
              <p:cNvSpPr/>
              <p:nvPr/>
            </p:nvSpPr>
            <p:spPr>
              <a:xfrm>
                <a:off x="2987494" y="110969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8"/>
                    </a:lnTo>
                    <a:lnTo>
                      <a:pt x="2536" y="15073"/>
                    </a:lnTo>
                    <a:lnTo>
                      <a:pt x="0" y="26404"/>
                    </a:lnTo>
                    <a:lnTo>
                      <a:pt x="2408" y="38197"/>
                    </a:lnTo>
                    <a:lnTo>
                      <a:pt x="9957" y="49133"/>
                    </a:lnTo>
                    <a:lnTo>
                      <a:pt x="19354" y="54207"/>
                    </a:lnTo>
                    <a:lnTo>
                      <a:pt x="30208" y="54896"/>
                    </a:lnTo>
                    <a:lnTo>
                      <a:pt x="41797" y="50687"/>
                    </a:lnTo>
                    <a:lnTo>
                      <a:pt x="53398" y="41072"/>
                    </a:lnTo>
                    <a:lnTo>
                      <a:pt x="56857" y="29476"/>
                    </a:lnTo>
                    <a:lnTo>
                      <a:pt x="55250" y="17563"/>
                    </a:lnTo>
                    <a:lnTo>
                      <a:pt x="48575" y="7068"/>
                    </a:lnTo>
                    <a:lnTo>
                      <a:pt x="45815" y="4643"/>
                    </a:lnTo>
                    <a:lnTo>
                      <a:pt x="36481" y="150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0" name="object 48">
                <a:extLst>
                  <a:ext uri="{FF2B5EF4-FFF2-40B4-BE49-F238E27FC236}">
                    <a16:creationId xmlns:a16="http://schemas.microsoft.com/office/drawing/2014/main" id="{8FE2D39A-F01C-4E80-83F0-19D76AD47D01}"/>
                  </a:ext>
                </a:extLst>
              </p:cNvPr>
              <p:cNvSpPr/>
              <p:nvPr/>
            </p:nvSpPr>
            <p:spPr>
              <a:xfrm>
                <a:off x="3044648" y="1302609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82"/>
                    </a:lnTo>
                    <a:lnTo>
                      <a:pt x="2534" y="15081"/>
                    </a:lnTo>
                    <a:lnTo>
                      <a:pt x="0" y="26409"/>
                    </a:lnTo>
                    <a:lnTo>
                      <a:pt x="2413" y="38195"/>
                    </a:lnTo>
                    <a:lnTo>
                      <a:pt x="9968" y="49129"/>
                    </a:lnTo>
                    <a:lnTo>
                      <a:pt x="19366" y="54200"/>
                    </a:lnTo>
                    <a:lnTo>
                      <a:pt x="30222" y="54887"/>
                    </a:lnTo>
                    <a:lnTo>
                      <a:pt x="41811" y="50677"/>
                    </a:lnTo>
                    <a:lnTo>
                      <a:pt x="53410" y="41059"/>
                    </a:lnTo>
                    <a:lnTo>
                      <a:pt x="56866" y="29464"/>
                    </a:lnTo>
                    <a:lnTo>
                      <a:pt x="55257" y="17553"/>
                    </a:lnTo>
                    <a:lnTo>
                      <a:pt x="48583" y="7055"/>
                    </a:lnTo>
                    <a:lnTo>
                      <a:pt x="45821" y="4630"/>
                    </a:lnTo>
                    <a:lnTo>
                      <a:pt x="36491" y="145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1" name="object 49">
                <a:extLst>
                  <a:ext uri="{FF2B5EF4-FFF2-40B4-BE49-F238E27FC236}">
                    <a16:creationId xmlns:a16="http://schemas.microsoft.com/office/drawing/2014/main" id="{AA77D6E7-1A94-48EF-84EA-84D964F35507}"/>
                  </a:ext>
                </a:extLst>
              </p:cNvPr>
              <p:cNvSpPr/>
              <p:nvPr/>
            </p:nvSpPr>
            <p:spPr>
              <a:xfrm>
                <a:off x="3244702" y="13954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78"/>
                    </a:lnTo>
                    <a:lnTo>
                      <a:pt x="2535" y="15073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3" y="49134"/>
                    </a:lnTo>
                    <a:lnTo>
                      <a:pt x="19352" y="54204"/>
                    </a:lnTo>
                    <a:lnTo>
                      <a:pt x="30208" y="54890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7"/>
                    </a:lnTo>
                    <a:lnTo>
                      <a:pt x="55243" y="17556"/>
                    </a:lnTo>
                    <a:lnTo>
                      <a:pt x="48569" y="7058"/>
                    </a:lnTo>
                    <a:lnTo>
                      <a:pt x="45819" y="4642"/>
                    </a:lnTo>
                    <a:lnTo>
                      <a:pt x="36488" y="150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2" name="object 50">
                <a:extLst>
                  <a:ext uri="{FF2B5EF4-FFF2-40B4-BE49-F238E27FC236}">
                    <a16:creationId xmlns:a16="http://schemas.microsoft.com/office/drawing/2014/main" id="{8DB2D319-9A70-433B-B30A-CB3FF51AF9DE}"/>
                  </a:ext>
                </a:extLst>
              </p:cNvPr>
              <p:cNvSpPr/>
              <p:nvPr/>
            </p:nvSpPr>
            <p:spPr>
              <a:xfrm>
                <a:off x="3187552" y="125258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3" name="object 51">
                <a:extLst>
                  <a:ext uri="{FF2B5EF4-FFF2-40B4-BE49-F238E27FC236}">
                    <a16:creationId xmlns:a16="http://schemas.microsoft.com/office/drawing/2014/main" id="{46F80535-1EA8-46E0-B9CC-7111C3C9D1B0}"/>
                  </a:ext>
                </a:extLst>
              </p:cNvPr>
              <p:cNvSpPr/>
              <p:nvPr/>
            </p:nvSpPr>
            <p:spPr>
              <a:xfrm>
                <a:off x="3401888" y="125258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4" name="object 52">
                <a:extLst>
                  <a:ext uri="{FF2B5EF4-FFF2-40B4-BE49-F238E27FC236}">
                    <a16:creationId xmlns:a16="http://schemas.microsoft.com/office/drawing/2014/main" id="{C5BD26F8-DDF0-4AB0-A31A-91DDEE78E854}"/>
                  </a:ext>
                </a:extLst>
              </p:cNvPr>
              <p:cNvSpPr/>
              <p:nvPr/>
            </p:nvSpPr>
            <p:spPr>
              <a:xfrm>
                <a:off x="3473332" y="153838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39" y="4776"/>
                    </a:lnTo>
                    <a:lnTo>
                      <a:pt x="2535" y="15069"/>
                    </a:lnTo>
                    <a:lnTo>
                      <a:pt x="0" y="26401"/>
                    </a:lnTo>
                    <a:lnTo>
                      <a:pt x="2408" y="38195"/>
                    </a:lnTo>
                    <a:lnTo>
                      <a:pt x="9954" y="49135"/>
                    </a:lnTo>
                    <a:lnTo>
                      <a:pt x="19352" y="54205"/>
                    </a:lnTo>
                    <a:lnTo>
                      <a:pt x="30208" y="54891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4"/>
                    </a:lnTo>
                    <a:lnTo>
                      <a:pt x="55243" y="17552"/>
                    </a:lnTo>
                    <a:lnTo>
                      <a:pt x="48569" y="7059"/>
                    </a:lnTo>
                    <a:lnTo>
                      <a:pt x="45820" y="4644"/>
                    </a:lnTo>
                    <a:lnTo>
                      <a:pt x="36489" y="151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5" name="object 53">
                <a:extLst>
                  <a:ext uri="{FF2B5EF4-FFF2-40B4-BE49-F238E27FC236}">
                    <a16:creationId xmlns:a16="http://schemas.microsoft.com/office/drawing/2014/main" id="{A2354A5F-68F8-43D0-A057-94F4AAD6311B}"/>
                  </a:ext>
                </a:extLst>
              </p:cNvPr>
              <p:cNvSpPr/>
              <p:nvPr/>
            </p:nvSpPr>
            <p:spPr>
              <a:xfrm>
                <a:off x="3516218" y="137405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39" y="4776"/>
                    </a:lnTo>
                    <a:lnTo>
                      <a:pt x="2535" y="15069"/>
                    </a:lnTo>
                    <a:lnTo>
                      <a:pt x="0" y="26401"/>
                    </a:lnTo>
                    <a:lnTo>
                      <a:pt x="2408" y="38195"/>
                    </a:lnTo>
                    <a:lnTo>
                      <a:pt x="9954" y="49135"/>
                    </a:lnTo>
                    <a:lnTo>
                      <a:pt x="19352" y="54205"/>
                    </a:lnTo>
                    <a:lnTo>
                      <a:pt x="30208" y="54891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4"/>
                    </a:lnTo>
                    <a:lnTo>
                      <a:pt x="55243" y="17552"/>
                    </a:lnTo>
                    <a:lnTo>
                      <a:pt x="48569" y="7059"/>
                    </a:lnTo>
                    <a:lnTo>
                      <a:pt x="45820" y="4644"/>
                    </a:lnTo>
                    <a:lnTo>
                      <a:pt x="36489" y="151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6" name="object 54">
                <a:extLst>
                  <a:ext uri="{FF2B5EF4-FFF2-40B4-BE49-F238E27FC236}">
                    <a16:creationId xmlns:a16="http://schemas.microsoft.com/office/drawing/2014/main" id="{D0CB8B4E-C45D-4996-BB55-354189F71D67}"/>
                  </a:ext>
                </a:extLst>
              </p:cNvPr>
              <p:cNvSpPr/>
              <p:nvPr/>
            </p:nvSpPr>
            <p:spPr>
              <a:xfrm>
                <a:off x="3616229" y="155267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9" y="0"/>
                    </a:moveTo>
                    <a:lnTo>
                      <a:pt x="14251" y="4780"/>
                    </a:lnTo>
                    <a:lnTo>
                      <a:pt x="2541" y="15080"/>
                    </a:lnTo>
                    <a:lnTo>
                      <a:pt x="0" y="26408"/>
                    </a:lnTo>
                    <a:lnTo>
                      <a:pt x="2409" y="38193"/>
                    </a:lnTo>
                    <a:lnTo>
                      <a:pt x="9962" y="49120"/>
                    </a:lnTo>
                    <a:lnTo>
                      <a:pt x="19356" y="54200"/>
                    </a:lnTo>
                    <a:lnTo>
                      <a:pt x="30206" y="54893"/>
                    </a:lnTo>
                    <a:lnTo>
                      <a:pt x="41790" y="50685"/>
                    </a:lnTo>
                    <a:lnTo>
                      <a:pt x="53390" y="41064"/>
                    </a:lnTo>
                    <a:lnTo>
                      <a:pt x="56846" y="29469"/>
                    </a:lnTo>
                    <a:lnTo>
                      <a:pt x="55237" y="17558"/>
                    </a:lnTo>
                    <a:lnTo>
                      <a:pt x="48563" y="7060"/>
                    </a:lnTo>
                    <a:lnTo>
                      <a:pt x="45816" y="4644"/>
                    </a:lnTo>
                    <a:lnTo>
                      <a:pt x="36491" y="151"/>
                    </a:lnTo>
                    <a:lnTo>
                      <a:pt x="25769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7" name="object 55">
                <a:extLst>
                  <a:ext uri="{FF2B5EF4-FFF2-40B4-BE49-F238E27FC236}">
                    <a16:creationId xmlns:a16="http://schemas.microsoft.com/office/drawing/2014/main" id="{B248A976-AE7D-40B3-B181-5157C861F618}"/>
                  </a:ext>
                </a:extLst>
              </p:cNvPr>
              <p:cNvSpPr/>
              <p:nvPr/>
            </p:nvSpPr>
            <p:spPr>
              <a:xfrm>
                <a:off x="3759115" y="132404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5" y="0"/>
                    </a:moveTo>
                    <a:lnTo>
                      <a:pt x="14238" y="4784"/>
                    </a:lnTo>
                    <a:lnTo>
                      <a:pt x="2527" y="15082"/>
                    </a:lnTo>
                    <a:lnTo>
                      <a:pt x="0" y="26414"/>
                    </a:lnTo>
                    <a:lnTo>
                      <a:pt x="2416" y="38205"/>
                    </a:lnTo>
                    <a:lnTo>
                      <a:pt x="9971" y="49141"/>
                    </a:lnTo>
                    <a:lnTo>
                      <a:pt x="19378" y="54202"/>
                    </a:lnTo>
                    <a:lnTo>
                      <a:pt x="30231" y="54884"/>
                    </a:lnTo>
                    <a:lnTo>
                      <a:pt x="41819" y="50674"/>
                    </a:lnTo>
                    <a:lnTo>
                      <a:pt x="53426" y="41061"/>
                    </a:lnTo>
                    <a:lnTo>
                      <a:pt x="56881" y="29465"/>
                    </a:lnTo>
                    <a:lnTo>
                      <a:pt x="55271" y="17552"/>
                    </a:lnTo>
                    <a:lnTo>
                      <a:pt x="48598" y="7053"/>
                    </a:lnTo>
                    <a:lnTo>
                      <a:pt x="45817" y="4618"/>
                    </a:lnTo>
                    <a:lnTo>
                      <a:pt x="36481" y="140"/>
                    </a:lnTo>
                    <a:lnTo>
                      <a:pt x="25755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8" name="object 56">
                <a:extLst>
                  <a:ext uri="{FF2B5EF4-FFF2-40B4-BE49-F238E27FC236}">
                    <a16:creationId xmlns:a16="http://schemas.microsoft.com/office/drawing/2014/main" id="{F527BB0F-9C11-4591-9A15-03B78A7BB744}"/>
                  </a:ext>
                </a:extLst>
              </p:cNvPr>
              <p:cNvSpPr/>
              <p:nvPr/>
            </p:nvSpPr>
            <p:spPr>
              <a:xfrm>
                <a:off x="3616228" y="132403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70" y="0"/>
                    </a:moveTo>
                    <a:lnTo>
                      <a:pt x="14252" y="4779"/>
                    </a:lnTo>
                    <a:lnTo>
                      <a:pt x="2541" y="15079"/>
                    </a:lnTo>
                    <a:lnTo>
                      <a:pt x="0" y="26410"/>
                    </a:lnTo>
                    <a:lnTo>
                      <a:pt x="2409" y="38196"/>
                    </a:lnTo>
                    <a:lnTo>
                      <a:pt x="9960" y="49119"/>
                    </a:lnTo>
                    <a:lnTo>
                      <a:pt x="19355" y="54199"/>
                    </a:lnTo>
                    <a:lnTo>
                      <a:pt x="30205" y="54892"/>
                    </a:lnTo>
                    <a:lnTo>
                      <a:pt x="41790" y="50685"/>
                    </a:lnTo>
                    <a:lnTo>
                      <a:pt x="53391" y="41066"/>
                    </a:lnTo>
                    <a:lnTo>
                      <a:pt x="56846" y="29470"/>
                    </a:lnTo>
                    <a:lnTo>
                      <a:pt x="55237" y="17557"/>
                    </a:lnTo>
                    <a:lnTo>
                      <a:pt x="48564" y="7057"/>
                    </a:lnTo>
                    <a:lnTo>
                      <a:pt x="45817" y="4644"/>
                    </a:lnTo>
                    <a:lnTo>
                      <a:pt x="36492" y="151"/>
                    </a:lnTo>
                    <a:lnTo>
                      <a:pt x="25770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59" name="object 57">
                <a:extLst>
                  <a:ext uri="{FF2B5EF4-FFF2-40B4-BE49-F238E27FC236}">
                    <a16:creationId xmlns:a16="http://schemas.microsoft.com/office/drawing/2014/main" id="{F2500CDC-F888-48FD-BB91-CFAADCFCFC39}"/>
                  </a:ext>
                </a:extLst>
              </p:cNvPr>
              <p:cNvSpPr/>
              <p:nvPr/>
            </p:nvSpPr>
            <p:spPr>
              <a:xfrm>
                <a:off x="3701965" y="166698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1" y="0"/>
                    </a:moveTo>
                    <a:lnTo>
                      <a:pt x="14233" y="4781"/>
                    </a:lnTo>
                    <a:lnTo>
                      <a:pt x="2531" y="15081"/>
                    </a:lnTo>
                    <a:lnTo>
                      <a:pt x="0" y="26412"/>
                    </a:lnTo>
                    <a:lnTo>
                      <a:pt x="2412" y="38204"/>
                    </a:lnTo>
                    <a:lnTo>
                      <a:pt x="9966" y="49141"/>
                    </a:lnTo>
                    <a:lnTo>
                      <a:pt x="19363" y="54203"/>
                    </a:lnTo>
                    <a:lnTo>
                      <a:pt x="30219" y="54883"/>
                    </a:lnTo>
                    <a:lnTo>
                      <a:pt x="41810" y="50670"/>
                    </a:lnTo>
                    <a:lnTo>
                      <a:pt x="53416" y="41050"/>
                    </a:lnTo>
                    <a:lnTo>
                      <a:pt x="56874" y="29460"/>
                    </a:lnTo>
                    <a:lnTo>
                      <a:pt x="55258" y="17555"/>
                    </a:lnTo>
                    <a:lnTo>
                      <a:pt x="48568" y="7066"/>
                    </a:lnTo>
                    <a:lnTo>
                      <a:pt x="45808" y="4640"/>
                    </a:lnTo>
                    <a:lnTo>
                      <a:pt x="36478" y="148"/>
                    </a:lnTo>
                    <a:lnTo>
                      <a:pt x="25751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0" name="object 58">
                <a:extLst>
                  <a:ext uri="{FF2B5EF4-FFF2-40B4-BE49-F238E27FC236}">
                    <a16:creationId xmlns:a16="http://schemas.microsoft.com/office/drawing/2014/main" id="{F16A4165-C806-4015-91D1-C03C91955731}"/>
                  </a:ext>
                </a:extLst>
              </p:cNvPr>
              <p:cNvSpPr/>
              <p:nvPr/>
            </p:nvSpPr>
            <p:spPr>
              <a:xfrm>
                <a:off x="3544780" y="118114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47" y="0"/>
                    </a:moveTo>
                    <a:lnTo>
                      <a:pt x="14229" y="4784"/>
                    </a:lnTo>
                    <a:lnTo>
                      <a:pt x="2527" y="15086"/>
                    </a:lnTo>
                    <a:lnTo>
                      <a:pt x="0" y="26416"/>
                    </a:lnTo>
                    <a:lnTo>
                      <a:pt x="2416" y="38208"/>
                    </a:lnTo>
                    <a:lnTo>
                      <a:pt x="9973" y="49148"/>
                    </a:lnTo>
                    <a:lnTo>
                      <a:pt x="19370" y="54211"/>
                    </a:lnTo>
                    <a:lnTo>
                      <a:pt x="30224" y="54890"/>
                    </a:lnTo>
                    <a:lnTo>
                      <a:pt x="41812" y="50673"/>
                    </a:lnTo>
                    <a:lnTo>
                      <a:pt x="53415" y="41049"/>
                    </a:lnTo>
                    <a:lnTo>
                      <a:pt x="56873" y="29457"/>
                    </a:lnTo>
                    <a:lnTo>
                      <a:pt x="55257" y="17552"/>
                    </a:lnTo>
                    <a:lnTo>
                      <a:pt x="48567" y="7064"/>
                    </a:lnTo>
                    <a:lnTo>
                      <a:pt x="45803" y="4635"/>
                    </a:lnTo>
                    <a:lnTo>
                      <a:pt x="36474" y="146"/>
                    </a:lnTo>
                    <a:lnTo>
                      <a:pt x="25747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1" name="object 59">
                <a:extLst>
                  <a:ext uri="{FF2B5EF4-FFF2-40B4-BE49-F238E27FC236}">
                    <a16:creationId xmlns:a16="http://schemas.microsoft.com/office/drawing/2014/main" id="{847C14AF-6FA0-4237-B80C-BBADF5AFC981}"/>
                  </a:ext>
                </a:extLst>
              </p:cNvPr>
              <p:cNvSpPr/>
              <p:nvPr/>
            </p:nvSpPr>
            <p:spPr>
              <a:xfrm>
                <a:off x="2916046" y="122401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3" y="0"/>
                    </a:moveTo>
                    <a:lnTo>
                      <a:pt x="14236" y="4779"/>
                    </a:lnTo>
                    <a:lnTo>
                      <a:pt x="2535" y="15074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6" y="54889"/>
                    </a:lnTo>
                    <a:lnTo>
                      <a:pt x="41797" y="50680"/>
                    </a:lnTo>
                    <a:lnTo>
                      <a:pt x="53402" y="41064"/>
                    </a:lnTo>
                    <a:lnTo>
                      <a:pt x="56858" y="29469"/>
                    </a:lnTo>
                    <a:lnTo>
                      <a:pt x="55249" y="17558"/>
                    </a:lnTo>
                    <a:lnTo>
                      <a:pt x="48575" y="7060"/>
                    </a:lnTo>
                    <a:lnTo>
                      <a:pt x="45816" y="4639"/>
                    </a:lnTo>
                    <a:lnTo>
                      <a:pt x="36481" y="149"/>
                    </a:lnTo>
                    <a:lnTo>
                      <a:pt x="25753" y="0"/>
                    </a:lnTo>
                    <a:close/>
                  </a:path>
                </a:pathLst>
              </a:custGeom>
              <a:solidFill>
                <a:srgbClr val="FF2708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2" name="object 60">
                <a:extLst>
                  <a:ext uri="{FF2B5EF4-FFF2-40B4-BE49-F238E27FC236}">
                    <a16:creationId xmlns:a16="http://schemas.microsoft.com/office/drawing/2014/main" id="{D5E681C3-FFF8-4697-B085-1162B58D8B39}"/>
                  </a:ext>
                </a:extLst>
              </p:cNvPr>
              <p:cNvSpPr/>
              <p:nvPr/>
            </p:nvSpPr>
            <p:spPr>
              <a:xfrm>
                <a:off x="2958910" y="1609825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9" y="4782"/>
                    </a:lnTo>
                    <a:lnTo>
                      <a:pt x="2535" y="15083"/>
                    </a:lnTo>
                    <a:lnTo>
                      <a:pt x="0" y="26412"/>
                    </a:lnTo>
                    <a:lnTo>
                      <a:pt x="2412" y="38201"/>
                    </a:lnTo>
                    <a:lnTo>
                      <a:pt x="9967" y="49135"/>
                    </a:lnTo>
                    <a:lnTo>
                      <a:pt x="19364" y="54208"/>
                    </a:lnTo>
                    <a:lnTo>
                      <a:pt x="30218" y="54894"/>
                    </a:lnTo>
                    <a:lnTo>
                      <a:pt x="41805" y="50684"/>
                    </a:lnTo>
                    <a:lnTo>
                      <a:pt x="53404" y="41064"/>
                    </a:lnTo>
                    <a:lnTo>
                      <a:pt x="56864" y="29470"/>
                    </a:lnTo>
                    <a:lnTo>
                      <a:pt x="55253" y="17560"/>
                    </a:lnTo>
                    <a:lnTo>
                      <a:pt x="48572" y="7068"/>
                    </a:lnTo>
                    <a:lnTo>
                      <a:pt x="45810" y="4640"/>
                    </a:lnTo>
                    <a:lnTo>
                      <a:pt x="36482" y="148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3" name="object 61">
                <a:extLst>
                  <a:ext uri="{FF2B5EF4-FFF2-40B4-BE49-F238E27FC236}">
                    <a16:creationId xmlns:a16="http://schemas.microsoft.com/office/drawing/2014/main" id="{76ECE53B-5856-45F2-97EE-24E7BDD7E588}"/>
                  </a:ext>
                </a:extLst>
              </p:cNvPr>
              <p:cNvSpPr/>
              <p:nvPr/>
            </p:nvSpPr>
            <p:spPr>
              <a:xfrm>
                <a:off x="2701699" y="163841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0" y="0"/>
                    </a:moveTo>
                    <a:lnTo>
                      <a:pt x="14241" y="4782"/>
                    </a:lnTo>
                    <a:lnTo>
                      <a:pt x="2534" y="15082"/>
                    </a:lnTo>
                    <a:lnTo>
                      <a:pt x="0" y="26411"/>
                    </a:lnTo>
                    <a:lnTo>
                      <a:pt x="2412" y="38198"/>
                    </a:lnTo>
                    <a:lnTo>
                      <a:pt x="9966" y="49132"/>
                    </a:lnTo>
                    <a:lnTo>
                      <a:pt x="19363" y="54201"/>
                    </a:lnTo>
                    <a:lnTo>
                      <a:pt x="30217" y="54886"/>
                    </a:lnTo>
                    <a:lnTo>
                      <a:pt x="41806" y="50675"/>
                    </a:lnTo>
                    <a:lnTo>
                      <a:pt x="53408" y="41054"/>
                    </a:lnTo>
                    <a:lnTo>
                      <a:pt x="56864" y="29461"/>
                    </a:lnTo>
                    <a:lnTo>
                      <a:pt x="55251" y="17553"/>
                    </a:lnTo>
                    <a:lnTo>
                      <a:pt x="48571" y="7058"/>
                    </a:lnTo>
                    <a:lnTo>
                      <a:pt x="45814" y="4636"/>
                    </a:lnTo>
                    <a:lnTo>
                      <a:pt x="36486" y="147"/>
                    </a:lnTo>
                    <a:lnTo>
                      <a:pt x="2576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4" name="object 62">
                <a:extLst>
                  <a:ext uri="{FF2B5EF4-FFF2-40B4-BE49-F238E27FC236}">
                    <a16:creationId xmlns:a16="http://schemas.microsoft.com/office/drawing/2014/main" id="{ABD7677B-D367-4195-8D2D-AFF6C0F3BC3B}"/>
                  </a:ext>
                </a:extLst>
              </p:cNvPr>
              <p:cNvSpPr/>
              <p:nvPr/>
            </p:nvSpPr>
            <p:spPr>
              <a:xfrm>
                <a:off x="3101812" y="15812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9" y="4778"/>
                    </a:lnTo>
                    <a:lnTo>
                      <a:pt x="2536" y="15074"/>
                    </a:lnTo>
                    <a:lnTo>
                      <a:pt x="0" y="26409"/>
                    </a:lnTo>
                    <a:lnTo>
                      <a:pt x="2407" y="38200"/>
                    </a:lnTo>
                    <a:lnTo>
                      <a:pt x="9953" y="49133"/>
                    </a:lnTo>
                    <a:lnTo>
                      <a:pt x="19351" y="54205"/>
                    </a:lnTo>
                    <a:lnTo>
                      <a:pt x="30207" y="54893"/>
                    </a:lnTo>
                    <a:lnTo>
                      <a:pt x="41797" y="50685"/>
                    </a:lnTo>
                    <a:lnTo>
                      <a:pt x="53396" y="41069"/>
                    </a:lnTo>
                    <a:lnTo>
                      <a:pt x="56852" y="29474"/>
                    </a:lnTo>
                    <a:lnTo>
                      <a:pt x="55243" y="17560"/>
                    </a:lnTo>
                    <a:lnTo>
                      <a:pt x="48569" y="7060"/>
                    </a:lnTo>
                    <a:lnTo>
                      <a:pt x="45817" y="4642"/>
                    </a:lnTo>
                    <a:lnTo>
                      <a:pt x="36487" y="150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5" name="object 63">
                <a:extLst>
                  <a:ext uri="{FF2B5EF4-FFF2-40B4-BE49-F238E27FC236}">
                    <a16:creationId xmlns:a16="http://schemas.microsoft.com/office/drawing/2014/main" id="{CE0FAB9D-9488-4967-A945-C014DEAED80B}"/>
                  </a:ext>
                </a:extLst>
              </p:cNvPr>
              <p:cNvSpPr/>
              <p:nvPr/>
            </p:nvSpPr>
            <p:spPr>
              <a:xfrm>
                <a:off x="3244702" y="1681273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6" y="15074"/>
                    </a:lnTo>
                    <a:lnTo>
                      <a:pt x="0" y="26406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3"/>
                    </a:lnTo>
                    <a:lnTo>
                      <a:pt x="48569" y="7068"/>
                    </a:lnTo>
                    <a:lnTo>
                      <a:pt x="45814" y="4646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6" name="object 64">
                <a:extLst>
                  <a:ext uri="{FF2B5EF4-FFF2-40B4-BE49-F238E27FC236}">
                    <a16:creationId xmlns:a16="http://schemas.microsoft.com/office/drawing/2014/main" id="{C4E18CCC-8ED1-4FAB-879F-0E38014FEB96}"/>
                  </a:ext>
                </a:extLst>
              </p:cNvPr>
              <p:cNvSpPr/>
              <p:nvPr/>
            </p:nvSpPr>
            <p:spPr>
              <a:xfrm>
                <a:off x="2573097" y="1402630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4" y="0"/>
                    </a:moveTo>
                    <a:lnTo>
                      <a:pt x="14236" y="4779"/>
                    </a:lnTo>
                    <a:lnTo>
                      <a:pt x="2534" y="15075"/>
                    </a:lnTo>
                    <a:lnTo>
                      <a:pt x="0" y="26410"/>
                    </a:lnTo>
                    <a:lnTo>
                      <a:pt x="2408" y="38202"/>
                    </a:lnTo>
                    <a:lnTo>
                      <a:pt x="9955" y="49134"/>
                    </a:lnTo>
                    <a:lnTo>
                      <a:pt x="19352" y="54203"/>
                    </a:lnTo>
                    <a:lnTo>
                      <a:pt x="30208" y="54890"/>
                    </a:lnTo>
                    <a:lnTo>
                      <a:pt x="41798" y="50682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18" y="4637"/>
                    </a:lnTo>
                    <a:lnTo>
                      <a:pt x="36483" y="148"/>
                    </a:lnTo>
                    <a:lnTo>
                      <a:pt x="25754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7" name="object 65">
                <a:extLst>
                  <a:ext uri="{FF2B5EF4-FFF2-40B4-BE49-F238E27FC236}">
                    <a16:creationId xmlns:a16="http://schemas.microsoft.com/office/drawing/2014/main" id="{B784FE14-DF6E-486E-A84E-1386B4BA071E}"/>
                  </a:ext>
                </a:extLst>
              </p:cNvPr>
              <p:cNvSpPr/>
              <p:nvPr/>
            </p:nvSpPr>
            <p:spPr>
              <a:xfrm>
                <a:off x="3459046" y="175272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42" y="4786"/>
                    </a:lnTo>
                    <a:lnTo>
                      <a:pt x="2533" y="15094"/>
                    </a:lnTo>
                    <a:lnTo>
                      <a:pt x="0" y="26420"/>
                    </a:lnTo>
                    <a:lnTo>
                      <a:pt x="2417" y="38205"/>
                    </a:lnTo>
                    <a:lnTo>
                      <a:pt x="9981" y="49134"/>
                    </a:lnTo>
                    <a:lnTo>
                      <a:pt x="19374" y="54206"/>
                    </a:lnTo>
                    <a:lnTo>
                      <a:pt x="30221" y="54891"/>
                    </a:lnTo>
                    <a:lnTo>
                      <a:pt x="41805" y="50676"/>
                    </a:lnTo>
                    <a:lnTo>
                      <a:pt x="53409" y="41048"/>
                    </a:lnTo>
                    <a:lnTo>
                      <a:pt x="56867" y="29458"/>
                    </a:lnTo>
                    <a:lnTo>
                      <a:pt x="55251" y="17553"/>
                    </a:lnTo>
                    <a:lnTo>
                      <a:pt x="48561" y="7063"/>
                    </a:lnTo>
                    <a:lnTo>
                      <a:pt x="45801" y="4637"/>
                    </a:lnTo>
                    <a:lnTo>
                      <a:pt x="36477" y="146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8" name="object 66">
                <a:extLst>
                  <a:ext uri="{FF2B5EF4-FFF2-40B4-BE49-F238E27FC236}">
                    <a16:creationId xmlns:a16="http://schemas.microsoft.com/office/drawing/2014/main" id="{A55FD02D-8B35-43BE-A74C-2E04109A45B0}"/>
                  </a:ext>
                </a:extLst>
              </p:cNvPr>
              <p:cNvSpPr/>
              <p:nvPr/>
            </p:nvSpPr>
            <p:spPr>
              <a:xfrm>
                <a:off x="3273293" y="1781297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9" name="object 67">
                <a:extLst>
                  <a:ext uri="{FF2B5EF4-FFF2-40B4-BE49-F238E27FC236}">
                    <a16:creationId xmlns:a16="http://schemas.microsoft.com/office/drawing/2014/main" id="{8F388172-8164-4C32-821A-F8BAA299E6D2}"/>
                  </a:ext>
                </a:extLst>
              </p:cNvPr>
              <p:cNvSpPr/>
              <p:nvPr/>
            </p:nvSpPr>
            <p:spPr>
              <a:xfrm>
                <a:off x="2816020" y="1452646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8" y="0"/>
                    </a:moveTo>
                    <a:lnTo>
                      <a:pt x="14238" y="4777"/>
                    </a:lnTo>
                    <a:lnTo>
                      <a:pt x="2532" y="15073"/>
                    </a:lnTo>
                    <a:lnTo>
                      <a:pt x="0" y="26404"/>
                    </a:lnTo>
                    <a:lnTo>
                      <a:pt x="2410" y="38198"/>
                    </a:lnTo>
                    <a:lnTo>
                      <a:pt x="9958" y="49138"/>
                    </a:lnTo>
                    <a:lnTo>
                      <a:pt x="19356" y="54205"/>
                    </a:lnTo>
                    <a:lnTo>
                      <a:pt x="30210" y="54889"/>
                    </a:lnTo>
                    <a:lnTo>
                      <a:pt x="41799" y="50676"/>
                    </a:lnTo>
                    <a:lnTo>
                      <a:pt x="53400" y="41055"/>
                    </a:lnTo>
                    <a:lnTo>
                      <a:pt x="56855" y="29457"/>
                    </a:lnTo>
                    <a:lnTo>
                      <a:pt x="55242" y="17548"/>
                    </a:lnTo>
                    <a:lnTo>
                      <a:pt x="48563" y="7058"/>
                    </a:lnTo>
                    <a:lnTo>
                      <a:pt x="45814" y="4644"/>
                    </a:lnTo>
                    <a:lnTo>
                      <a:pt x="36485" y="151"/>
                    </a:lnTo>
                    <a:lnTo>
                      <a:pt x="25758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0" name="object 68">
                <a:extLst>
                  <a:ext uri="{FF2B5EF4-FFF2-40B4-BE49-F238E27FC236}">
                    <a16:creationId xmlns:a16="http://schemas.microsoft.com/office/drawing/2014/main" id="{3E0B05FB-08D2-4A53-92CD-FA806FCAA0C0}"/>
                  </a:ext>
                </a:extLst>
              </p:cNvPr>
              <p:cNvSpPr/>
              <p:nvPr/>
            </p:nvSpPr>
            <p:spPr>
              <a:xfrm>
                <a:off x="3387594" y="182417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0" y="0"/>
                    </a:moveTo>
                    <a:lnTo>
                      <a:pt x="14230" y="4784"/>
                    </a:lnTo>
                    <a:lnTo>
                      <a:pt x="2526" y="15086"/>
                    </a:lnTo>
                    <a:lnTo>
                      <a:pt x="0" y="26418"/>
                    </a:lnTo>
                    <a:lnTo>
                      <a:pt x="2416" y="38208"/>
                    </a:lnTo>
                    <a:lnTo>
                      <a:pt x="9970" y="49146"/>
                    </a:lnTo>
                    <a:lnTo>
                      <a:pt x="19368" y="54205"/>
                    </a:lnTo>
                    <a:lnTo>
                      <a:pt x="30222" y="54882"/>
                    </a:lnTo>
                    <a:lnTo>
                      <a:pt x="41813" y="50666"/>
                    </a:lnTo>
                    <a:lnTo>
                      <a:pt x="53420" y="41042"/>
                    </a:lnTo>
                    <a:lnTo>
                      <a:pt x="56874" y="29452"/>
                    </a:lnTo>
                    <a:lnTo>
                      <a:pt x="55256" y="17546"/>
                    </a:lnTo>
                    <a:lnTo>
                      <a:pt x="48567" y="7054"/>
                    </a:lnTo>
                    <a:lnTo>
                      <a:pt x="45808" y="4631"/>
                    </a:lnTo>
                    <a:lnTo>
                      <a:pt x="36478" y="145"/>
                    </a:lnTo>
                    <a:lnTo>
                      <a:pt x="25750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1" name="object 69">
                <a:extLst>
                  <a:ext uri="{FF2B5EF4-FFF2-40B4-BE49-F238E27FC236}">
                    <a16:creationId xmlns:a16="http://schemas.microsoft.com/office/drawing/2014/main" id="{54EEAA5E-A74B-40D9-A569-E8CBCEB7F81B}"/>
                  </a:ext>
                </a:extLst>
              </p:cNvPr>
              <p:cNvSpPr/>
              <p:nvPr/>
            </p:nvSpPr>
            <p:spPr>
              <a:xfrm>
                <a:off x="3101812" y="175272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6" y="0"/>
                    </a:moveTo>
                    <a:lnTo>
                      <a:pt x="14238" y="4778"/>
                    </a:lnTo>
                    <a:lnTo>
                      <a:pt x="2537" y="15075"/>
                    </a:lnTo>
                    <a:lnTo>
                      <a:pt x="0" y="26407"/>
                    </a:lnTo>
                    <a:lnTo>
                      <a:pt x="2408" y="38199"/>
                    </a:lnTo>
                    <a:lnTo>
                      <a:pt x="9955" y="49135"/>
                    </a:lnTo>
                    <a:lnTo>
                      <a:pt x="19353" y="54210"/>
                    </a:lnTo>
                    <a:lnTo>
                      <a:pt x="30208" y="54899"/>
                    </a:lnTo>
                    <a:lnTo>
                      <a:pt x="41796" y="50690"/>
                    </a:lnTo>
                    <a:lnTo>
                      <a:pt x="53393" y="41073"/>
                    </a:lnTo>
                    <a:lnTo>
                      <a:pt x="56851" y="29477"/>
                    </a:lnTo>
                    <a:lnTo>
                      <a:pt x="55244" y="17564"/>
                    </a:lnTo>
                    <a:lnTo>
                      <a:pt x="48569" y="7068"/>
                    </a:lnTo>
                    <a:lnTo>
                      <a:pt x="45814" y="4645"/>
                    </a:lnTo>
                    <a:lnTo>
                      <a:pt x="36484" y="151"/>
                    </a:lnTo>
                    <a:lnTo>
                      <a:pt x="25756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2" name="object 70">
                <a:extLst>
                  <a:ext uri="{FF2B5EF4-FFF2-40B4-BE49-F238E27FC236}">
                    <a16:creationId xmlns:a16="http://schemas.microsoft.com/office/drawing/2014/main" id="{30095D00-9781-45FF-88AF-9939724898DA}"/>
                  </a:ext>
                </a:extLst>
              </p:cNvPr>
              <p:cNvSpPr/>
              <p:nvPr/>
            </p:nvSpPr>
            <p:spPr>
              <a:xfrm>
                <a:off x="3173257" y="1809881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9" y="0"/>
                    </a:moveTo>
                    <a:lnTo>
                      <a:pt x="14239" y="4778"/>
                    </a:lnTo>
                    <a:lnTo>
                      <a:pt x="2535" y="15073"/>
                    </a:lnTo>
                    <a:lnTo>
                      <a:pt x="0" y="26405"/>
                    </a:lnTo>
                    <a:lnTo>
                      <a:pt x="2408" y="38196"/>
                    </a:lnTo>
                    <a:lnTo>
                      <a:pt x="9953" y="49134"/>
                    </a:lnTo>
                    <a:lnTo>
                      <a:pt x="19352" y="54204"/>
                    </a:lnTo>
                    <a:lnTo>
                      <a:pt x="30208" y="54890"/>
                    </a:lnTo>
                    <a:lnTo>
                      <a:pt x="41798" y="50681"/>
                    </a:lnTo>
                    <a:lnTo>
                      <a:pt x="53397" y="41063"/>
                    </a:lnTo>
                    <a:lnTo>
                      <a:pt x="56852" y="29467"/>
                    </a:lnTo>
                    <a:lnTo>
                      <a:pt x="55243" y="17556"/>
                    </a:lnTo>
                    <a:lnTo>
                      <a:pt x="48569" y="7058"/>
                    </a:lnTo>
                    <a:lnTo>
                      <a:pt x="45819" y="4642"/>
                    </a:lnTo>
                    <a:lnTo>
                      <a:pt x="36488" y="150"/>
                    </a:lnTo>
                    <a:lnTo>
                      <a:pt x="25759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3" name="object 71">
                <a:extLst>
                  <a:ext uri="{FF2B5EF4-FFF2-40B4-BE49-F238E27FC236}">
                    <a16:creationId xmlns:a16="http://schemas.microsoft.com/office/drawing/2014/main" id="{24432FC7-A0C9-4FCF-8163-7AB5A638884F}"/>
                  </a:ext>
                </a:extLst>
              </p:cNvPr>
              <p:cNvSpPr/>
              <p:nvPr/>
            </p:nvSpPr>
            <p:spPr>
              <a:xfrm>
                <a:off x="2601672" y="173843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2" y="4779"/>
                    </a:lnTo>
                    <a:lnTo>
                      <a:pt x="2533" y="15075"/>
                    </a:lnTo>
                    <a:lnTo>
                      <a:pt x="0" y="26410"/>
                    </a:lnTo>
                    <a:lnTo>
                      <a:pt x="2409" y="38202"/>
                    </a:lnTo>
                    <a:lnTo>
                      <a:pt x="9956" y="49134"/>
                    </a:lnTo>
                    <a:lnTo>
                      <a:pt x="19360" y="54203"/>
                    </a:lnTo>
                    <a:lnTo>
                      <a:pt x="30216" y="54890"/>
                    </a:lnTo>
                    <a:lnTo>
                      <a:pt x="41805" y="50681"/>
                    </a:lnTo>
                    <a:lnTo>
                      <a:pt x="53403" y="41067"/>
                    </a:lnTo>
                    <a:lnTo>
                      <a:pt x="56858" y="29471"/>
                    </a:lnTo>
                    <a:lnTo>
                      <a:pt x="55249" y="17557"/>
                    </a:lnTo>
                    <a:lnTo>
                      <a:pt x="48575" y="7057"/>
                    </a:lnTo>
                    <a:lnTo>
                      <a:pt x="45820" y="4637"/>
                    </a:lnTo>
                    <a:lnTo>
                      <a:pt x="36491" y="148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4" name="object 72">
                <a:extLst>
                  <a:ext uri="{FF2B5EF4-FFF2-40B4-BE49-F238E27FC236}">
                    <a16:creationId xmlns:a16="http://schemas.microsoft.com/office/drawing/2014/main" id="{49DE7557-445F-40A4-A2A5-78BF372CF7B3}"/>
                  </a:ext>
                </a:extLst>
              </p:cNvPr>
              <p:cNvSpPr/>
              <p:nvPr/>
            </p:nvSpPr>
            <p:spPr>
              <a:xfrm>
                <a:off x="2816020" y="1809882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57" y="0"/>
                    </a:moveTo>
                    <a:lnTo>
                      <a:pt x="14238" y="4779"/>
                    </a:lnTo>
                    <a:lnTo>
                      <a:pt x="2532" y="15077"/>
                    </a:lnTo>
                    <a:lnTo>
                      <a:pt x="0" y="26408"/>
                    </a:lnTo>
                    <a:lnTo>
                      <a:pt x="2410" y="38199"/>
                    </a:lnTo>
                    <a:lnTo>
                      <a:pt x="9958" y="49137"/>
                    </a:lnTo>
                    <a:lnTo>
                      <a:pt x="19356" y="54204"/>
                    </a:lnTo>
                    <a:lnTo>
                      <a:pt x="30210" y="54888"/>
                    </a:lnTo>
                    <a:lnTo>
                      <a:pt x="41799" y="50676"/>
                    </a:lnTo>
                    <a:lnTo>
                      <a:pt x="53400" y="41055"/>
                    </a:lnTo>
                    <a:lnTo>
                      <a:pt x="56855" y="29460"/>
                    </a:lnTo>
                    <a:lnTo>
                      <a:pt x="55242" y="17553"/>
                    </a:lnTo>
                    <a:lnTo>
                      <a:pt x="48563" y="7057"/>
                    </a:lnTo>
                    <a:lnTo>
                      <a:pt x="45813" y="4642"/>
                    </a:lnTo>
                    <a:lnTo>
                      <a:pt x="36484" y="150"/>
                    </a:lnTo>
                    <a:lnTo>
                      <a:pt x="25757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5" name="object 73">
                <a:extLst>
                  <a:ext uri="{FF2B5EF4-FFF2-40B4-BE49-F238E27FC236}">
                    <a16:creationId xmlns:a16="http://schemas.microsoft.com/office/drawing/2014/main" id="{E3B07BF0-C8EE-4490-B182-B916CF991820}"/>
                  </a:ext>
                </a:extLst>
              </p:cNvPr>
              <p:cNvSpPr/>
              <p:nvPr/>
            </p:nvSpPr>
            <p:spPr>
              <a:xfrm>
                <a:off x="2858883" y="1666984"/>
                <a:ext cx="57150" cy="55244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5244">
                    <a:moveTo>
                      <a:pt x="25763" y="0"/>
                    </a:moveTo>
                    <a:lnTo>
                      <a:pt x="14244" y="4777"/>
                    </a:lnTo>
                    <a:lnTo>
                      <a:pt x="2539" y="15071"/>
                    </a:lnTo>
                    <a:lnTo>
                      <a:pt x="0" y="26404"/>
                    </a:lnTo>
                    <a:lnTo>
                      <a:pt x="2406" y="38196"/>
                    </a:lnTo>
                    <a:lnTo>
                      <a:pt x="9952" y="49129"/>
                    </a:lnTo>
                    <a:lnTo>
                      <a:pt x="19355" y="54201"/>
                    </a:lnTo>
                    <a:lnTo>
                      <a:pt x="30212" y="54891"/>
                    </a:lnTo>
                    <a:lnTo>
                      <a:pt x="41801" y="50685"/>
                    </a:lnTo>
                    <a:lnTo>
                      <a:pt x="53399" y="41074"/>
                    </a:lnTo>
                    <a:lnTo>
                      <a:pt x="56858" y="29478"/>
                    </a:lnTo>
                    <a:lnTo>
                      <a:pt x="55250" y="17565"/>
                    </a:lnTo>
                    <a:lnTo>
                      <a:pt x="48576" y="7068"/>
                    </a:lnTo>
                    <a:lnTo>
                      <a:pt x="45819" y="4646"/>
                    </a:lnTo>
                    <a:lnTo>
                      <a:pt x="36490" y="151"/>
                    </a:lnTo>
                    <a:lnTo>
                      <a:pt x="25763" y="0"/>
                    </a:lnTo>
                    <a:close/>
                  </a:path>
                </a:pathLst>
              </a:custGeom>
              <a:solidFill>
                <a:srgbClr val="078E0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6" name="object 74">
                <a:extLst>
                  <a:ext uri="{FF2B5EF4-FFF2-40B4-BE49-F238E27FC236}">
                    <a16:creationId xmlns:a16="http://schemas.microsoft.com/office/drawing/2014/main" id="{101B1A16-C017-47CC-9388-44D39F4FC723}"/>
                  </a:ext>
                </a:extLst>
              </p:cNvPr>
              <p:cNvSpPr txBox="1"/>
              <p:nvPr/>
            </p:nvSpPr>
            <p:spPr>
              <a:xfrm>
                <a:off x="2930133" y="2049209"/>
                <a:ext cx="137160" cy="9898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endParaRPr sz="1200" dirty="0">
                  <a:latin typeface="Lucida Sans Unicode"/>
                  <a:cs typeface="Lucida Sans Unicode"/>
                </a:endParaRPr>
              </a:p>
            </p:txBody>
          </p:sp>
          <p:sp>
            <p:nvSpPr>
              <p:cNvPr id="77" name="object 75">
                <a:extLst>
                  <a:ext uri="{FF2B5EF4-FFF2-40B4-BE49-F238E27FC236}">
                    <a16:creationId xmlns:a16="http://schemas.microsoft.com/office/drawing/2014/main" id="{75A042DE-5812-4EE2-B6DF-D356DBD62B6A}"/>
                  </a:ext>
                </a:extLst>
              </p:cNvPr>
              <p:cNvSpPr/>
              <p:nvPr/>
            </p:nvSpPr>
            <p:spPr>
              <a:xfrm>
                <a:off x="2365689" y="1086956"/>
                <a:ext cx="1607820" cy="843280"/>
              </a:xfrm>
              <a:custGeom>
                <a:avLst/>
                <a:gdLst/>
                <a:ahLst/>
                <a:cxnLst/>
                <a:rect l="l" t="t" r="r" b="b"/>
                <a:pathLst>
                  <a:path w="1607820" h="843280">
                    <a:moveTo>
                      <a:pt x="0" y="0"/>
                    </a:moveTo>
                    <a:lnTo>
                      <a:pt x="1607560" y="843082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8" name="object 76">
                <a:extLst>
                  <a:ext uri="{FF2B5EF4-FFF2-40B4-BE49-F238E27FC236}">
                    <a16:creationId xmlns:a16="http://schemas.microsoft.com/office/drawing/2014/main" id="{68B6AD7E-FD49-4887-B00F-7E6E6070FFFA}"/>
                  </a:ext>
                </a:extLst>
              </p:cNvPr>
              <p:cNvSpPr/>
              <p:nvPr/>
            </p:nvSpPr>
            <p:spPr>
              <a:xfrm>
                <a:off x="3180496" y="1013865"/>
                <a:ext cx="268605" cy="505459"/>
              </a:xfrm>
              <a:custGeom>
                <a:avLst/>
                <a:gdLst/>
                <a:ahLst/>
                <a:cxnLst/>
                <a:rect l="l" t="t" r="r" b="b"/>
                <a:pathLst>
                  <a:path w="268604" h="505459">
                    <a:moveTo>
                      <a:pt x="0" y="504861"/>
                    </a:moveTo>
                    <a:lnTo>
                      <a:pt x="268437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9" name="object 77">
                <a:extLst>
                  <a:ext uri="{FF2B5EF4-FFF2-40B4-BE49-F238E27FC236}">
                    <a16:creationId xmlns:a16="http://schemas.microsoft.com/office/drawing/2014/main" id="{0464DFAA-6A71-4AC9-80FE-A3CC51255A76}"/>
                  </a:ext>
                </a:extLst>
              </p:cNvPr>
              <p:cNvSpPr/>
              <p:nvPr/>
            </p:nvSpPr>
            <p:spPr>
              <a:xfrm>
                <a:off x="3424976" y="985479"/>
                <a:ext cx="39370" cy="48260"/>
              </a:xfrm>
              <a:custGeom>
                <a:avLst/>
                <a:gdLst/>
                <a:ahLst/>
                <a:cxnLst/>
                <a:rect l="l" t="t" r="r" b="b"/>
                <a:pathLst>
                  <a:path w="39370" h="48259">
                    <a:moveTo>
                      <a:pt x="39044" y="0"/>
                    </a:moveTo>
                    <a:lnTo>
                      <a:pt x="0" y="27788"/>
                    </a:lnTo>
                    <a:lnTo>
                      <a:pt x="23957" y="28386"/>
                    </a:lnTo>
                    <a:lnTo>
                      <a:pt x="37856" y="47911"/>
                    </a:lnTo>
                    <a:lnTo>
                      <a:pt x="39044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0" name="object 78">
                <a:extLst>
                  <a:ext uri="{FF2B5EF4-FFF2-40B4-BE49-F238E27FC236}">
                    <a16:creationId xmlns:a16="http://schemas.microsoft.com/office/drawing/2014/main" id="{F803DEDB-8708-4585-A06F-8E3A5A5CBC71}"/>
                  </a:ext>
                </a:extLst>
              </p:cNvPr>
              <p:cNvSpPr/>
              <p:nvPr/>
            </p:nvSpPr>
            <p:spPr>
              <a:xfrm>
                <a:off x="3219480" y="1437049"/>
                <a:ext cx="78740" cy="39370"/>
              </a:xfrm>
              <a:custGeom>
                <a:avLst/>
                <a:gdLst/>
                <a:ahLst/>
                <a:cxnLst/>
                <a:rect l="l" t="t" r="r" b="b"/>
                <a:pathLst>
                  <a:path w="78739" h="39369">
                    <a:moveTo>
                      <a:pt x="0" y="0"/>
                    </a:moveTo>
                    <a:lnTo>
                      <a:pt x="78607" y="39288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1" name="object 79">
                <a:extLst>
                  <a:ext uri="{FF2B5EF4-FFF2-40B4-BE49-F238E27FC236}">
                    <a16:creationId xmlns:a16="http://schemas.microsoft.com/office/drawing/2014/main" id="{F0263890-085F-4821-BBC6-5D8A242B1D4F}"/>
                  </a:ext>
                </a:extLst>
              </p:cNvPr>
              <p:cNvSpPr/>
              <p:nvPr/>
            </p:nvSpPr>
            <p:spPr>
              <a:xfrm>
                <a:off x="3259073" y="1472766"/>
                <a:ext cx="43180" cy="81915"/>
              </a:xfrm>
              <a:custGeom>
                <a:avLst/>
                <a:gdLst/>
                <a:ahLst/>
                <a:cxnLst/>
                <a:rect l="l" t="t" r="r" b="b"/>
                <a:pathLst>
                  <a:path w="43179" h="81915">
                    <a:moveTo>
                      <a:pt x="0" y="81677"/>
                    </a:moveTo>
                    <a:lnTo>
                      <a:pt x="42580" y="0"/>
                    </a:lnTo>
                  </a:path>
                </a:pathLst>
              </a:custGeom>
              <a:ln w="7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AAB768B7-E97E-4A2C-8A5C-E7235765A070}"/>
                </a:ext>
              </a:extLst>
            </p:cNvPr>
            <p:cNvSpPr/>
            <p:nvPr/>
          </p:nvSpPr>
          <p:spPr>
            <a:xfrm>
              <a:off x="3815350" y="6281349"/>
              <a:ext cx="567314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33350">
                <a:lnSpc>
                  <a:spcPct val="100000"/>
                </a:lnSpc>
                <a:tabLst>
                  <a:tab pos="2197735" algn="l"/>
                </a:tabLst>
              </a:pPr>
              <a:r>
                <a:rPr lang="en-US" dirty="0">
                  <a:latin typeface="Arial"/>
                  <a:cs typeface="Arial"/>
                </a:rPr>
                <a:t>linearly</a:t>
              </a:r>
              <a:r>
                <a:rPr lang="en-US" spc="30" dirty="0">
                  <a:latin typeface="Times New Roman"/>
                  <a:cs typeface="Times New Roman"/>
                </a:rPr>
                <a:t> </a:t>
              </a:r>
              <a:r>
                <a:rPr lang="en-US" spc="5" dirty="0">
                  <a:latin typeface="Arial"/>
                  <a:cs typeface="Arial"/>
                </a:rPr>
                <a:t>non-separable</a:t>
              </a:r>
              <a:r>
                <a:rPr lang="en-US" dirty="0">
                  <a:latin typeface="Times New Roman"/>
                  <a:cs typeface="Times New Roman"/>
                </a:rPr>
                <a:t>	               </a:t>
              </a:r>
              <a:r>
                <a:rPr lang="en-US" dirty="0">
                  <a:latin typeface="Arial"/>
                  <a:cs typeface="Arial"/>
                </a:rPr>
                <a:t>linearly</a:t>
              </a:r>
              <a:r>
                <a:rPr lang="en-US" spc="30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Arial"/>
                  <a:cs typeface="Arial"/>
                </a:rPr>
                <a:t>separable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312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49BCB-5017-4CFE-BA90-E2049D915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0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-30" dirty="0">
                <a:cs typeface="Tahoma"/>
              </a:rPr>
              <a:t>c</a:t>
            </a:r>
            <a:r>
              <a:rPr lang="en-US" spc="5" dirty="0">
                <a:cs typeface="Tahoma"/>
              </a:rPr>
              <a:t>l</a:t>
            </a:r>
            <a:r>
              <a:rPr lang="en-US" spc="-70" dirty="0">
                <a:cs typeface="Tahoma"/>
              </a:rPr>
              <a:t>a</a:t>
            </a:r>
            <a:r>
              <a:rPr lang="en-US" spc="-90" dirty="0">
                <a:cs typeface="Tahoma"/>
              </a:rPr>
              <a:t>ss</a:t>
            </a:r>
            <a:r>
              <a:rPr lang="en-US" spc="5" dirty="0">
                <a:cs typeface="Tahoma"/>
              </a:rPr>
              <a:t>i</a:t>
            </a:r>
            <a:r>
              <a:rPr lang="en-US" spc="-15" dirty="0">
                <a:cs typeface="Tahoma"/>
              </a:rPr>
              <a:t>fi</a:t>
            </a:r>
            <a:r>
              <a:rPr lang="en-US" spc="-30" dirty="0">
                <a:cs typeface="Tahoma"/>
              </a:rPr>
              <a:t>c</a:t>
            </a:r>
            <a:r>
              <a:rPr lang="en-US" spc="-70" dirty="0">
                <a:cs typeface="Tahoma"/>
              </a:rPr>
              <a:t>a</a:t>
            </a:r>
            <a:r>
              <a:rPr lang="en-US" spc="35" dirty="0">
                <a:cs typeface="Tahoma"/>
              </a:rPr>
              <a:t>t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on</a:t>
            </a:r>
            <a:r>
              <a:rPr lang="en-US" spc="-110" dirty="0">
                <a:cs typeface="Tahoma"/>
              </a:rPr>
              <a:t>:</a:t>
            </a:r>
            <a:r>
              <a:rPr lang="en-US" spc="185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spc="-120" dirty="0">
                <a:cs typeface="Tahoma"/>
              </a:rPr>
              <a:t>e</a:t>
            </a:r>
            <a:r>
              <a:rPr lang="en-US" spc="-15" dirty="0">
                <a:cs typeface="Tahoma"/>
              </a:rPr>
              <a:t>fi</a:t>
            </a:r>
            <a:r>
              <a:rPr lang="en-US" spc="-65" dirty="0">
                <a:cs typeface="Tahoma"/>
              </a:rPr>
              <a:t>n</a:t>
            </a:r>
            <a:r>
              <a:rPr lang="en-US" spc="5" dirty="0">
                <a:cs typeface="Tahoma"/>
              </a:rPr>
              <a:t>i</a:t>
            </a:r>
            <a:r>
              <a:rPr lang="en-US" spc="35" dirty="0">
                <a:cs typeface="Tahoma"/>
              </a:rPr>
              <a:t>t</a:t>
            </a:r>
            <a:r>
              <a:rPr lang="en-US" spc="5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622FD-3F02-4187-AAE8-484E33C4B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0655" marR="5080" indent="-148590">
              <a:lnSpc>
                <a:spcPct val="102600"/>
              </a:lnSpc>
            </a:pPr>
            <a:r>
              <a:rPr lang="en-US" sz="2600" spc="25" dirty="0">
                <a:cs typeface="Tahoma"/>
              </a:rPr>
              <a:t>T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5" dirty="0">
                <a:cs typeface="Tahoma"/>
              </a:rPr>
              <a:t>n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dirty="0">
                <a:cs typeface="Tahoma"/>
              </a:rPr>
              <a:t>(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i="1" spc="-44" baseline="-10416" dirty="0">
                <a:cs typeface="Lucida Sans"/>
              </a:rPr>
              <a:t>i</a:t>
            </a:r>
            <a:r>
              <a:rPr lang="en-US" sz="2600" i="1" spc="-187" baseline="-10416" dirty="0">
                <a:cs typeface="Lucida Sans"/>
              </a:rPr>
              <a:t> 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spc="-50" dirty="0" err="1">
                <a:cs typeface="Arial"/>
              </a:rPr>
              <a:t>y</a:t>
            </a:r>
            <a:r>
              <a:rPr lang="en-US" sz="2600" i="1" spc="-44" baseline="-10416" dirty="0" err="1">
                <a:cs typeface="Lucida Sans"/>
              </a:rPr>
              <a:t>i</a:t>
            </a:r>
            <a:r>
              <a:rPr lang="en-US" sz="2600" spc="20" dirty="0">
                <a:cs typeface="Tahoma"/>
              </a:rPr>
              <a:t> )</a:t>
            </a:r>
            <a:r>
              <a:rPr lang="en-US" sz="2600" spc="-20" dirty="0">
                <a:cs typeface="Tahoma"/>
              </a:rPr>
              <a:t>f</a:t>
            </a:r>
            <a:r>
              <a:rPr lang="en-US" sz="2600" spc="-90" dirty="0">
                <a:cs typeface="Tahoma"/>
              </a:rPr>
              <a:t>o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10" dirty="0" err="1">
                <a:cs typeface="Arial"/>
              </a:rPr>
              <a:t>i</a:t>
            </a:r>
            <a:r>
              <a:rPr lang="en-US" sz="2600" i="1" spc="100" dirty="0">
                <a:cs typeface="Arial"/>
              </a:rPr>
              <a:t> </a:t>
            </a:r>
            <a:r>
              <a:rPr lang="en-US" sz="2600" spc="40" dirty="0">
                <a:cs typeface="Tahoma"/>
              </a:rPr>
              <a:t>=</a:t>
            </a:r>
            <a:r>
              <a:rPr lang="en-US" sz="2600" spc="-45" dirty="0">
                <a:cs typeface="Tahoma"/>
              </a:rPr>
              <a:t> 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.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i="1" spc="60" dirty="0">
                <a:cs typeface="Arial"/>
              </a:rPr>
              <a:t>N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an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110" dirty="0">
                <a:cs typeface="Tahoma"/>
              </a:rPr>
              <a:t>w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75" dirty="0">
                <a:cs typeface="Tahoma"/>
              </a:rPr>
              <a:t>w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60" dirty="0">
                <a:cs typeface="Tahoma"/>
              </a:rPr>
              <a:t>h</a:t>
            </a:r>
            <a:r>
              <a:rPr lang="en-US" sz="2600" spc="-3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80" dirty="0">
                <a:cs typeface="Tahoma"/>
              </a:rPr>
              <a:t>p</a:t>
            </a:r>
            <a:r>
              <a:rPr lang="en-US" sz="2600" spc="-35" dirty="0">
                <a:cs typeface="Tahoma"/>
              </a:rPr>
              <a:t>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5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i="1" spc="-50" dirty="0">
                <a:cs typeface="Arial"/>
              </a:rPr>
              <a:t>y</a:t>
            </a:r>
            <a:r>
              <a:rPr lang="en-US" sz="2600" i="1" spc="-190" dirty="0">
                <a:cs typeface="Arial"/>
              </a:rPr>
              <a:t> </a:t>
            </a:r>
            <a:r>
              <a:rPr lang="en-US" sz="2600" spc="-52" baseline="27777" dirty="0">
                <a:cs typeface="Lucida Sans Unicode"/>
              </a:rPr>
              <a:t>′</a:t>
            </a:r>
            <a:r>
              <a:rPr lang="en-US" sz="2600" baseline="27777" dirty="0">
                <a:cs typeface="Lucida Sans Unicode"/>
              </a:rPr>
              <a:t> </a:t>
            </a:r>
            <a:r>
              <a:rPr lang="en-US" sz="2600" spc="-142" baseline="27777" dirty="0">
                <a:cs typeface="Lucida Sans Unicode"/>
              </a:rPr>
              <a:t> 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-90" dirty="0">
                <a:cs typeface="Tahoma"/>
              </a:rPr>
              <a:t>o</a:t>
            </a:r>
            <a:r>
              <a:rPr lang="en-US" sz="2600" spc="-30" dirty="0">
                <a:cs typeface="Tahoma"/>
              </a:rPr>
              <a:t>rr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20" dirty="0">
                <a:cs typeface="Tahoma"/>
              </a:rPr>
              <a:t>p</a:t>
            </a:r>
            <a:r>
              <a:rPr lang="en-US" sz="2600" spc="-55" dirty="0">
                <a:cs typeface="Tahoma"/>
              </a:rPr>
              <a:t>on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75" dirty="0">
                <a:cs typeface="Tahoma"/>
              </a:rPr>
              <a:t>w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85" dirty="0">
                <a:cs typeface="Tahoma"/>
              </a:rPr>
              <a:t>o</a:t>
            </a:r>
            <a:r>
              <a:rPr lang="en-US" sz="2600" spc="-35" dirty="0">
                <a:cs typeface="Tahoma"/>
              </a:rPr>
              <a:t>r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spc="-52" baseline="27777" dirty="0">
                <a:cs typeface="Lucida Sans Unicode"/>
              </a:rPr>
              <a:t>′</a:t>
            </a:r>
            <a:endParaRPr lang="en-US" sz="2600" baseline="27777" dirty="0"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lang="en-US" sz="2600" spc="60" baseline="6944" dirty="0">
                <a:cs typeface="Lucida Sans Unicode"/>
              </a:rPr>
              <a:t> </a:t>
            </a:r>
            <a:r>
              <a:rPr lang="en-US" sz="2600" spc="-10" dirty="0">
                <a:cs typeface="Arial"/>
              </a:rPr>
              <a:t>x</a:t>
            </a:r>
            <a:r>
              <a:rPr lang="en-US" sz="2600" i="1" spc="-44" baseline="-10416" dirty="0">
                <a:cs typeface="Lucida Sans"/>
              </a:rPr>
              <a:t>i</a:t>
            </a:r>
            <a:r>
              <a:rPr lang="en-US" sz="2600" i="1" baseline="-10416" dirty="0">
                <a:cs typeface="Lucida Sans"/>
              </a:rPr>
              <a:t> </a:t>
            </a:r>
            <a:r>
              <a:rPr lang="en-US" sz="2600" i="1" spc="-112" baseline="-10416" dirty="0">
                <a:cs typeface="Lucida Sans"/>
              </a:rPr>
              <a:t> </a:t>
            </a:r>
            <a:r>
              <a:rPr lang="en-US" sz="2600" spc="-150" dirty="0">
                <a:cs typeface="Lucida Sans Unicode"/>
              </a:rPr>
              <a:t>∈</a:t>
            </a:r>
            <a:r>
              <a:rPr lang="en-US" sz="2600" spc="-45" dirty="0">
                <a:cs typeface="Lucida Sans Unicode"/>
              </a:rPr>
              <a:t> </a:t>
            </a:r>
            <a:r>
              <a:rPr lang="en-US" sz="2600" i="1" spc="-10" dirty="0">
                <a:cs typeface="Arial"/>
              </a:rPr>
              <a:t>R</a:t>
            </a:r>
            <a:r>
              <a:rPr lang="en-US" sz="2600" i="1" spc="-97" baseline="27777" dirty="0">
                <a:cs typeface="Lucida Sans"/>
              </a:rPr>
              <a:t>n</a:t>
            </a:r>
            <a:r>
              <a:rPr lang="en-US" sz="2600" i="1" baseline="27777" dirty="0">
                <a:cs typeface="Lucida Sans"/>
              </a:rPr>
              <a:t> </a:t>
            </a:r>
            <a:r>
              <a:rPr lang="en-US" sz="2600" i="1" spc="-120" baseline="27777" dirty="0">
                <a:cs typeface="Lucida Sans"/>
              </a:rPr>
              <a:t> </a:t>
            </a:r>
            <a:r>
              <a:rPr lang="en-US" sz="2600" dirty="0">
                <a:cs typeface="Tahoma"/>
              </a:rPr>
              <a:t>(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-60" dirty="0">
                <a:cs typeface="Tahoma"/>
              </a:rPr>
              <a:t>an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55" dirty="0">
                <a:cs typeface="Tahoma"/>
              </a:rPr>
              <a:t>o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20" dirty="0">
                <a:cs typeface="Tahoma"/>
              </a:rPr>
              <a:t>b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-30" dirty="0">
                <a:cs typeface="Tahoma"/>
              </a:rPr>
              <a:t>cr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dirty="0">
                <a:cs typeface="Tahoma"/>
              </a:rPr>
              <a:t>)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-50" dirty="0" err="1">
                <a:cs typeface="Arial"/>
              </a:rPr>
              <a:t>y</a:t>
            </a:r>
            <a:r>
              <a:rPr lang="en-US" sz="2600" i="1" spc="-44" baseline="-10416" dirty="0" err="1">
                <a:cs typeface="Lucida Sans"/>
              </a:rPr>
              <a:t>i</a:t>
            </a:r>
            <a:r>
              <a:rPr lang="en-US" sz="2600" i="1" baseline="-10416" dirty="0">
                <a:cs typeface="Lucida Sans"/>
              </a:rPr>
              <a:t> </a:t>
            </a:r>
            <a:r>
              <a:rPr lang="en-US" sz="2600" i="1" spc="-112" baseline="-10416" dirty="0">
                <a:cs typeface="Lucida Sans"/>
              </a:rPr>
              <a:t> </a:t>
            </a:r>
            <a:r>
              <a:rPr lang="en-US" sz="2600" spc="-150" dirty="0">
                <a:cs typeface="Lucida Sans Unicode"/>
              </a:rPr>
              <a:t>∈</a:t>
            </a:r>
            <a:r>
              <a:rPr lang="en-US" sz="2600" spc="-45" dirty="0">
                <a:cs typeface="Lucida Sans Unicode"/>
              </a:rPr>
              <a:t> </a:t>
            </a:r>
            <a:r>
              <a:rPr lang="en-US" sz="2600" spc="-35" dirty="0">
                <a:cs typeface="Lucida Sans Unicode"/>
              </a:rPr>
              <a:t>{−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5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endParaRPr lang="en-US" sz="2600" dirty="0">
              <a:cs typeface="Lucida Sans Unicode"/>
            </a:endParaRPr>
          </a:p>
          <a:p>
            <a:pPr marL="0" indent="0">
              <a:lnSpc>
                <a:spcPct val="100000"/>
              </a:lnSpc>
              <a:spcBef>
                <a:spcPts val="35"/>
              </a:spcBef>
              <a:buNone/>
            </a:pPr>
            <a:r>
              <a:rPr lang="en-US" sz="2600" dirty="0">
                <a:cs typeface="Tahoma"/>
              </a:rPr>
              <a:t>(</a:t>
            </a:r>
            <a:r>
              <a:rPr lang="en-US" sz="2600" spc="35" dirty="0">
                <a:cs typeface="Tahoma"/>
              </a:rPr>
              <a:t>N</a:t>
            </a:r>
            <a:r>
              <a:rPr lang="en-US" sz="2600" spc="-15" dirty="0">
                <a:cs typeface="Tahoma"/>
              </a:rPr>
              <a:t>ot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90" dirty="0">
                <a:cs typeface="Tahoma"/>
              </a:rPr>
              <a:t>:</a:t>
            </a:r>
            <a:r>
              <a:rPr lang="en-US" sz="2600" spc="140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b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90" dirty="0">
                <a:cs typeface="Tahoma"/>
              </a:rPr>
              <a:t>a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50" dirty="0">
                <a:cs typeface="Tahoma"/>
              </a:rPr>
              <a:t>y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75" dirty="0">
                <a:cs typeface="Tahoma"/>
              </a:rPr>
              <a:t>ss</a:t>
            </a:r>
            <a:r>
              <a:rPr lang="en-US" sz="2600" spc="-35" dirty="0">
                <a:cs typeface="Tahoma"/>
              </a:rPr>
              <a:t>,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b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5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5" dirty="0">
                <a:cs typeface="Lucida Sans Unicode"/>
              </a:rPr>
              <a:t>{−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r>
              <a:rPr lang="en-US" sz="2600" spc="15" dirty="0">
                <a:cs typeface="Lucida Sans Unicode"/>
              </a:rPr>
              <a:t> 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40" dirty="0">
                <a:cs typeface="Tahoma"/>
              </a:rPr>
              <a:t>of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185" dirty="0">
                <a:cs typeface="Lucida Sans Unicode"/>
              </a:rPr>
              <a:t>{</a:t>
            </a:r>
            <a:r>
              <a:rPr lang="en-US" sz="2600" spc="-60" dirty="0">
                <a:cs typeface="Tahoma"/>
              </a:rPr>
              <a:t>0</a:t>
            </a:r>
            <a:r>
              <a:rPr lang="en-US" sz="2600" i="1" dirty="0">
                <a:cs typeface="Georgia"/>
              </a:rPr>
              <a:t>,</a:t>
            </a:r>
            <a:r>
              <a:rPr lang="en-US" sz="2600" i="1" spc="-85" dirty="0">
                <a:cs typeface="Georgia"/>
              </a:rPr>
              <a:t> </a:t>
            </a:r>
            <a:r>
              <a:rPr lang="en-US" sz="2600" spc="-60" dirty="0">
                <a:cs typeface="Tahoma"/>
              </a:rPr>
              <a:t>1</a:t>
            </a:r>
            <a:r>
              <a:rPr lang="en-US" sz="2600" spc="185" dirty="0">
                <a:cs typeface="Lucida Sans Unicode"/>
              </a:rPr>
              <a:t>}</a:t>
            </a:r>
            <a:r>
              <a:rPr lang="en-US" sz="2600" dirty="0">
                <a:cs typeface="Tahoma"/>
              </a:rPr>
              <a:t>)</a:t>
            </a:r>
            <a:endParaRPr lang="en-US" sz="2600" dirty="0">
              <a:cs typeface="Times New Roman"/>
            </a:endParaRPr>
          </a:p>
          <a:p>
            <a:pPr marL="160655" marR="513080" indent="-148590">
              <a:lnSpc>
                <a:spcPct val="102600"/>
              </a:lnSpc>
            </a:pPr>
            <a:r>
              <a:rPr lang="en-US" sz="2600" spc="80" dirty="0">
                <a:cs typeface="Tahoma"/>
              </a:rPr>
              <a:t>P</a:t>
            </a:r>
            <a:r>
              <a:rPr lang="en-US" sz="2600" spc="-30" dirty="0">
                <a:cs typeface="Tahoma"/>
              </a:rPr>
              <a:t>r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30" dirty="0">
                <a:cs typeface="Tahoma"/>
              </a:rPr>
              <a:t>c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50" dirty="0">
                <a:cs typeface="Tahoma"/>
              </a:rPr>
              <a:t>d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5" dirty="0">
                <a:cs typeface="Tahoma"/>
              </a:rPr>
              <a:t>l</a:t>
            </a:r>
            <a:r>
              <a:rPr lang="en-US" sz="2600" spc="-60" dirty="0">
                <a:cs typeface="Tahoma"/>
              </a:rPr>
              <a:t>u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i="1" spc="-520" dirty="0">
                <a:cs typeface="Arial"/>
              </a:rPr>
              <a:t>y</a:t>
            </a:r>
            <a:r>
              <a:rPr lang="en-US" sz="2600" spc="-60" dirty="0">
                <a:cs typeface="Tahoma"/>
              </a:rPr>
              <a:t>ˆ</a:t>
            </a:r>
            <a:r>
              <a:rPr lang="en-US" sz="2600" spc="55" dirty="0">
                <a:cs typeface="Tahoma"/>
              </a:rPr>
              <a:t> 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75" dirty="0">
                <a:cs typeface="Tahoma"/>
              </a:rPr>
              <a:t>s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-35" dirty="0">
                <a:cs typeface="Tahoma"/>
              </a:rPr>
              <a:t>gi</a:t>
            </a:r>
            <a:r>
              <a:rPr lang="en-US" sz="2600" spc="-50" dirty="0">
                <a:cs typeface="Tahoma"/>
              </a:rPr>
              <a:t>v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-80" dirty="0">
                <a:cs typeface="Tahoma"/>
              </a:rPr>
              <a:t>b</a:t>
            </a:r>
            <a:r>
              <a:rPr lang="en-US" sz="2600" spc="-50" dirty="0">
                <a:cs typeface="Tahoma"/>
              </a:rPr>
              <a:t>y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a</a:t>
            </a:r>
            <a:r>
              <a:rPr lang="en-US" sz="2600" spc="-20" dirty="0">
                <a:cs typeface="Tahoma"/>
              </a:rPr>
              <a:t>k</a:t>
            </a:r>
            <a:r>
              <a:rPr lang="en-US" sz="2600" spc="5" dirty="0">
                <a:cs typeface="Tahoma"/>
              </a:rPr>
              <a:t>i</a:t>
            </a:r>
            <a:r>
              <a:rPr lang="en-US" sz="2600" spc="-60" dirty="0">
                <a:cs typeface="Tahoma"/>
              </a:rPr>
              <a:t>n</a:t>
            </a:r>
            <a:r>
              <a:rPr lang="en-US" sz="2600" spc="-70" dirty="0">
                <a:cs typeface="Tahoma"/>
              </a:rPr>
              <a:t>g</a:t>
            </a:r>
            <a:r>
              <a:rPr lang="en-US" sz="2600" spc="20" dirty="0">
                <a:cs typeface="Tahoma"/>
              </a:rPr>
              <a:t> </a:t>
            </a:r>
            <a:r>
              <a:rPr lang="en-US" sz="2600" spc="25" dirty="0">
                <a:cs typeface="Tahoma"/>
              </a:rPr>
              <a:t>t</a:t>
            </a:r>
            <a:r>
              <a:rPr lang="en-US" sz="2600" spc="-60" dirty="0">
                <a:cs typeface="Tahoma"/>
              </a:rPr>
              <a:t>h</a:t>
            </a:r>
            <a:r>
              <a:rPr lang="en-US" sz="2600" spc="-100" dirty="0">
                <a:cs typeface="Tahoma"/>
              </a:rPr>
              <a:t>e</a:t>
            </a:r>
            <a:r>
              <a:rPr lang="en-US" sz="2600" spc="15" dirty="0">
                <a:cs typeface="Tahoma"/>
              </a:rPr>
              <a:t> </a:t>
            </a:r>
            <a:r>
              <a:rPr lang="en-US" sz="2600" i="1" spc="-140" dirty="0">
                <a:cs typeface="Arial"/>
              </a:rPr>
              <a:t>s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65" dirty="0">
                <a:cs typeface="Arial"/>
              </a:rPr>
              <a:t>gn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of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95" dirty="0">
                <a:cs typeface="Arial"/>
              </a:rPr>
              <a:t>a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li</a:t>
            </a:r>
            <a:r>
              <a:rPr lang="en-US" sz="2600" i="1" spc="-50" dirty="0">
                <a:cs typeface="Arial"/>
              </a:rPr>
              <a:t>n</a:t>
            </a:r>
            <a:r>
              <a:rPr lang="en-US" sz="2600" i="1" spc="-130" dirty="0">
                <a:cs typeface="Arial"/>
              </a:rPr>
              <a:t>e</a:t>
            </a:r>
            <a:r>
              <a:rPr lang="en-US" sz="2600" i="1" spc="-125" dirty="0">
                <a:cs typeface="Arial"/>
              </a:rPr>
              <a:t>a</a:t>
            </a:r>
            <a:r>
              <a:rPr lang="en-US" sz="2600" i="1" dirty="0">
                <a:cs typeface="Arial"/>
              </a:rPr>
              <a:t>r </a:t>
            </a:r>
            <a:r>
              <a:rPr lang="en-US" sz="2600" i="1" spc="20" dirty="0">
                <a:cs typeface="Arial"/>
              </a:rPr>
              <a:t>f</a:t>
            </a:r>
            <a:r>
              <a:rPr lang="en-US" sz="2600" i="1" spc="-50" dirty="0">
                <a:cs typeface="Arial"/>
              </a:rPr>
              <a:t>un</a:t>
            </a:r>
            <a:r>
              <a:rPr lang="en-US" sz="2600" i="1" spc="-70" dirty="0">
                <a:cs typeface="Arial"/>
              </a:rPr>
              <a:t>c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65" dirty="0">
                <a:cs typeface="Arial"/>
              </a:rPr>
              <a:t>on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of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-55" dirty="0">
                <a:cs typeface="Arial"/>
              </a:rPr>
              <a:t>h</a:t>
            </a:r>
            <a:r>
              <a:rPr lang="en-US" sz="2600" i="1" spc="-130" dirty="0">
                <a:cs typeface="Arial"/>
              </a:rPr>
              <a:t>e</a:t>
            </a:r>
            <a:r>
              <a:rPr lang="en-US" sz="2600" i="1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i</a:t>
            </a:r>
            <a:r>
              <a:rPr lang="en-US" sz="2600" i="1" spc="-50" dirty="0">
                <a:cs typeface="Arial"/>
              </a:rPr>
              <a:t>npu</a:t>
            </a:r>
            <a:r>
              <a:rPr lang="en-US" sz="2600" i="1" spc="85" dirty="0">
                <a:cs typeface="Arial"/>
              </a:rPr>
              <a:t>t</a:t>
            </a:r>
            <a:r>
              <a:rPr lang="en-US" sz="2600" i="1" spc="-10" dirty="0">
                <a:cs typeface="Arial"/>
              </a:rPr>
              <a:t>:</a:t>
            </a:r>
          </a:p>
          <a:p>
            <a:pPr marL="160655" marR="513080" indent="-148590">
              <a:lnSpc>
                <a:spcPct val="102600"/>
              </a:lnSpc>
            </a:pPr>
            <a:endParaRPr lang="en-US" sz="2600" dirty="0">
              <a:cs typeface="Arial"/>
            </a:endParaRPr>
          </a:p>
          <a:p>
            <a:endParaRPr lang="en-US" dirty="0"/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2A0CCA23-C7E8-4599-B6ED-BF54634B240C}"/>
              </a:ext>
            </a:extLst>
          </p:cNvPr>
          <p:cNvSpPr txBox="1"/>
          <p:nvPr/>
        </p:nvSpPr>
        <p:spPr>
          <a:xfrm>
            <a:off x="2017836" y="4556272"/>
            <a:ext cx="392598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800" i="1" spc="-515" dirty="0">
                <a:latin typeface="Arial"/>
                <a:cs typeface="Arial"/>
              </a:rPr>
              <a:t>y</a:t>
            </a:r>
            <a:r>
              <a:rPr lang="en-US" sz="2800" spc="-60" dirty="0">
                <a:latin typeface="Tahoma"/>
                <a:cs typeface="Tahoma"/>
              </a:rPr>
              <a:t>ˆ</a:t>
            </a:r>
            <a:r>
              <a:rPr sz="2800" spc="-5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=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-75" dirty="0">
                <a:latin typeface="Tahoma"/>
                <a:cs typeface="Tahoma"/>
              </a:rPr>
              <a:t>s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65" dirty="0">
                <a:latin typeface="Tahoma"/>
                <a:cs typeface="Tahoma"/>
              </a:rPr>
              <a:t>gn</a:t>
            </a:r>
            <a:r>
              <a:rPr sz="2800" dirty="0">
                <a:latin typeface="Tahoma"/>
                <a:cs typeface="Tahoma"/>
              </a:rPr>
              <a:t>(</a:t>
            </a:r>
            <a:r>
              <a:rPr sz="2800" spc="25" dirty="0">
                <a:latin typeface="Arial"/>
                <a:cs typeface="Arial"/>
              </a:rPr>
              <a:t>w</a:t>
            </a:r>
            <a:r>
              <a:rPr sz="2800" i="1" spc="104" baseline="31250" dirty="0">
                <a:latin typeface="Lucida Sans"/>
                <a:cs typeface="Lucida Sans"/>
              </a:rPr>
              <a:t>T</a:t>
            </a:r>
            <a:r>
              <a:rPr sz="2800" i="1" spc="-150" baseline="31250" dirty="0">
                <a:latin typeface="Lucida Sans"/>
                <a:cs typeface="Lucida Sans"/>
              </a:rPr>
              <a:t> </a:t>
            </a:r>
            <a:r>
              <a:rPr sz="2800" spc="-15" dirty="0">
                <a:latin typeface="Arial"/>
                <a:cs typeface="Arial"/>
              </a:rPr>
              <a:t>x</a:t>
            </a:r>
            <a:r>
              <a:rPr sz="2800" dirty="0">
                <a:latin typeface="Tahoma"/>
                <a:cs typeface="Tahoma"/>
              </a:rPr>
              <a:t>)</a:t>
            </a:r>
            <a:r>
              <a:rPr sz="2800" i="1" dirty="0">
                <a:latin typeface="Georgia"/>
                <a:cs typeface="Georgia"/>
              </a:rPr>
              <a:t>,</a:t>
            </a:r>
            <a:endParaRPr sz="2800" dirty="0">
              <a:latin typeface="Georgia"/>
              <a:cs typeface="Georgia"/>
            </a:endParaRPr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7F7EA60C-6AFA-4D9D-B3AE-E98F3847D018}"/>
              </a:ext>
            </a:extLst>
          </p:cNvPr>
          <p:cNvSpPr txBox="1"/>
          <p:nvPr/>
        </p:nvSpPr>
        <p:spPr>
          <a:xfrm>
            <a:off x="5203522" y="4556272"/>
            <a:ext cx="4220772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75" dirty="0">
                <a:latin typeface="Tahoma"/>
                <a:cs typeface="Tahoma"/>
              </a:rPr>
              <a:t>s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65" dirty="0">
                <a:latin typeface="Tahoma"/>
                <a:cs typeface="Tahoma"/>
              </a:rPr>
              <a:t>gn(</a:t>
            </a:r>
            <a:r>
              <a:rPr sz="2800" i="1" spc="-80" dirty="0">
                <a:latin typeface="Arial"/>
                <a:cs typeface="Arial"/>
              </a:rPr>
              <a:t>z</a:t>
            </a:r>
            <a:r>
              <a:rPr sz="2800" i="1" spc="-210" dirty="0">
                <a:latin typeface="Arial"/>
                <a:cs typeface="Arial"/>
              </a:rPr>
              <a:t> </a:t>
            </a:r>
            <a:r>
              <a:rPr sz="2800" dirty="0">
                <a:latin typeface="Tahoma"/>
                <a:cs typeface="Tahoma"/>
              </a:rPr>
              <a:t>)</a:t>
            </a:r>
            <a:r>
              <a:rPr sz="2800" spc="-40" dirty="0">
                <a:latin typeface="Tahoma"/>
                <a:cs typeface="Tahoma"/>
              </a:rPr>
              <a:t> </a:t>
            </a:r>
            <a:r>
              <a:rPr sz="2800" spc="40" dirty="0">
                <a:latin typeface="Tahoma"/>
                <a:cs typeface="Tahoma"/>
              </a:rPr>
              <a:t>=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sz="2800" spc="765" baseline="78282" dirty="0">
                <a:latin typeface="Arial"/>
                <a:cs typeface="Arial"/>
              </a:rPr>
              <a:t> </a:t>
            </a:r>
            <a:r>
              <a:rPr sz="2800" baseline="78282" dirty="0">
                <a:latin typeface="Arial"/>
                <a:cs typeface="Arial"/>
              </a:rPr>
              <a:t> </a:t>
            </a:r>
            <a:r>
              <a:rPr sz="2800" spc="-172" baseline="78282" dirty="0">
                <a:latin typeface="Arial"/>
                <a:cs typeface="Arial"/>
              </a:rPr>
              <a:t> </a:t>
            </a:r>
            <a:r>
              <a:rPr sz="4000" spc="60" baseline="35353" dirty="0">
                <a:latin typeface="Tahoma"/>
                <a:cs typeface="Tahoma"/>
              </a:rPr>
              <a:t>+</a:t>
            </a:r>
            <a:r>
              <a:rPr sz="4000" spc="-89" baseline="35353" dirty="0">
                <a:latin typeface="Tahoma"/>
                <a:cs typeface="Tahoma"/>
              </a:rPr>
              <a:t>1</a:t>
            </a:r>
            <a:r>
              <a:rPr sz="2800" i="1" baseline="35353" dirty="0">
                <a:latin typeface="Georgia"/>
                <a:cs typeface="Georgia"/>
              </a:rPr>
              <a:t>,</a:t>
            </a:r>
            <a:endParaRPr sz="2800" baseline="35353" dirty="0">
              <a:latin typeface="Georgia"/>
              <a:cs typeface="Georgia"/>
            </a:endParaRPr>
          </a:p>
        </p:txBody>
      </p:sp>
      <p:sp>
        <p:nvSpPr>
          <p:cNvPr id="6" name="object 6">
            <a:extLst>
              <a:ext uri="{FF2B5EF4-FFF2-40B4-BE49-F238E27FC236}">
                <a16:creationId xmlns:a16="http://schemas.microsoft.com/office/drawing/2014/main" id="{B08BBC16-EF33-474E-91DC-B941D06136C3}"/>
              </a:ext>
            </a:extLst>
          </p:cNvPr>
          <p:cNvSpPr txBox="1"/>
          <p:nvPr/>
        </p:nvSpPr>
        <p:spPr>
          <a:xfrm>
            <a:off x="8146003" y="4432972"/>
            <a:ext cx="1967014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20" dirty="0">
                <a:latin typeface="Tahoma"/>
                <a:cs typeface="Tahoma"/>
              </a:rPr>
              <a:t>f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lang="en-US" sz="2800" i="1" spc="-80" dirty="0">
                <a:latin typeface="Arial"/>
                <a:cs typeface="Arial"/>
              </a:rPr>
              <a:t>z=</a:t>
            </a:r>
            <a:r>
              <a:rPr sz="2800" i="1" spc="90" dirty="0">
                <a:latin typeface="Arial"/>
                <a:cs typeface="Arial"/>
              </a:rPr>
              <a:t> </a:t>
            </a:r>
            <a:r>
              <a:rPr sz="2800" spc="-35" dirty="0">
                <a:latin typeface="Lucida Sans Unicode"/>
                <a:cs typeface="Lucida Sans Unicode"/>
              </a:rPr>
              <a:t>≥</a:t>
            </a:r>
            <a:r>
              <a:rPr sz="2800" spc="-45" dirty="0">
                <a:latin typeface="Lucida Sans Unicode"/>
                <a:cs typeface="Lucida Sans Unicode"/>
              </a:rPr>
              <a:t> </a:t>
            </a:r>
            <a:r>
              <a:rPr sz="2800" spc="-60" dirty="0">
                <a:latin typeface="Tahoma"/>
                <a:cs typeface="Tahoma"/>
              </a:rPr>
              <a:t>0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A19EB3C8-0E2F-49E0-8896-3206BCFC346A}"/>
              </a:ext>
            </a:extLst>
          </p:cNvPr>
          <p:cNvSpPr txBox="1"/>
          <p:nvPr/>
        </p:nvSpPr>
        <p:spPr>
          <a:xfrm>
            <a:off x="6995820" y="5057952"/>
            <a:ext cx="340877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-204" dirty="0">
                <a:latin typeface="Lucida Sans Unicode"/>
                <a:cs typeface="Lucida Sans Unicode"/>
              </a:rPr>
              <a:t>−</a:t>
            </a:r>
            <a:r>
              <a:rPr sz="2800" spc="-60" dirty="0">
                <a:latin typeface="Tahoma"/>
                <a:cs typeface="Tahoma"/>
              </a:rPr>
              <a:t>1</a:t>
            </a:r>
            <a:r>
              <a:rPr sz="2800" i="1" dirty="0">
                <a:latin typeface="Georgia"/>
                <a:cs typeface="Georgia"/>
              </a:rPr>
              <a:t>,   </a:t>
            </a:r>
            <a:r>
              <a:rPr lang="en-US" sz="2800" i="1" dirty="0">
                <a:latin typeface="Georgia"/>
                <a:cs typeface="Georgia"/>
              </a:rPr>
              <a:t>    </a:t>
            </a:r>
            <a:r>
              <a:rPr sz="2800" i="1" spc="-65" dirty="0">
                <a:latin typeface="Georgia"/>
                <a:cs typeface="Georgia"/>
              </a:rPr>
              <a:t> </a:t>
            </a:r>
            <a:r>
              <a:rPr sz="2800" spc="5" dirty="0">
                <a:latin typeface="Tahoma"/>
                <a:cs typeface="Tahoma"/>
              </a:rPr>
              <a:t>i</a:t>
            </a:r>
            <a:r>
              <a:rPr sz="2800" spc="-20" dirty="0">
                <a:latin typeface="Tahoma"/>
                <a:cs typeface="Tahoma"/>
              </a:rPr>
              <a:t>f</a:t>
            </a:r>
            <a:r>
              <a:rPr sz="2800" spc="-45" dirty="0">
                <a:latin typeface="Tahoma"/>
                <a:cs typeface="Tahoma"/>
              </a:rPr>
              <a:t> </a:t>
            </a:r>
            <a:r>
              <a:rPr lang="en-US" sz="2800" i="1" spc="-80" dirty="0">
                <a:latin typeface="Arial"/>
                <a:cs typeface="Arial"/>
              </a:rPr>
              <a:t>z</a:t>
            </a:r>
            <a:r>
              <a:rPr sz="2800" i="1" spc="90" dirty="0">
                <a:latin typeface="Arial"/>
                <a:cs typeface="Arial"/>
              </a:rPr>
              <a:t> </a:t>
            </a:r>
            <a:r>
              <a:rPr sz="2800" i="1" spc="130" dirty="0">
                <a:latin typeface="Georgia"/>
                <a:cs typeface="Georgia"/>
              </a:rPr>
              <a:t>&lt;</a:t>
            </a:r>
            <a:r>
              <a:rPr sz="2800" i="1" spc="35" dirty="0">
                <a:latin typeface="Georgia"/>
                <a:cs typeface="Georgia"/>
              </a:rPr>
              <a:t> </a:t>
            </a:r>
            <a:r>
              <a:rPr sz="2800" spc="-60" dirty="0">
                <a:latin typeface="Tahoma"/>
                <a:cs typeface="Tahoma"/>
              </a:rPr>
              <a:t>0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50EF8B48-4FA7-41E7-A811-BFD75908EA77}"/>
              </a:ext>
            </a:extLst>
          </p:cNvPr>
          <p:cNvSpPr/>
          <p:nvPr/>
        </p:nvSpPr>
        <p:spPr>
          <a:xfrm>
            <a:off x="6724552" y="4432972"/>
            <a:ext cx="178675" cy="1055867"/>
          </a:xfrm>
          <a:prstGeom prst="leftBrace">
            <a:avLst>
              <a:gd name="adj1" fmla="val 55000"/>
              <a:gd name="adj2" fmla="val 49005"/>
            </a:avLst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8497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A6CD-C992-4897-850A-6BC9ACEE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72334"/>
            <a:ext cx="11079480" cy="1103630"/>
          </a:xfrm>
        </p:spPr>
        <p:txBody>
          <a:bodyPr/>
          <a:lstStyle/>
          <a:p>
            <a:r>
              <a:rPr lang="en-US" dirty="0"/>
              <a:t>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5928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64962-76DD-49F6-829B-AF3D0BAE2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21CB0-84E5-44B8-844F-23117091A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Classification based on probability</a:t>
            </a:r>
          </a:p>
          <a:p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 Instead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just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predicting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class,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give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probability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instance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being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class</a:t>
            </a:r>
          </a:p>
          <a:p>
            <a:pPr lvl="1"/>
            <a:r>
              <a:rPr lang="en-US" altLang="en-US" sz="2400" dirty="0">
                <a:cs typeface="Times New Roman" panose="02020603050405020304" pitchFamily="18" charset="0"/>
              </a:rPr>
              <a:t>Directly </a:t>
            </a:r>
            <a:r>
              <a:rPr lang="en-US" altLang="en-US" sz="2400" dirty="0">
                <a:ea typeface="Calibri" panose="020F0502020204030204" pitchFamily="34" charset="0"/>
                <a:cs typeface="Calibri" panose="020F0502020204030204" pitchFamily="34" charset="0"/>
              </a:rPr>
              <a:t>learn conditional probability </a:t>
            </a:r>
            <a:r>
              <a:rPr lang="en-US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i="1" dirty="0" err="1"/>
              <a:t>Pr</a:t>
            </a:r>
            <a:r>
              <a:rPr lang="en-US" sz="2400" i="1" dirty="0"/>
              <a:t> (G=k | X=x)= P</a:t>
            </a:r>
            <a:r>
              <a:rPr lang="el-GR" sz="2400" spc="525" baseline="-11396" dirty="0">
                <a:latin typeface="Arial"/>
                <a:cs typeface="Arial"/>
              </a:rPr>
              <a:t>θ</a:t>
            </a:r>
            <a:r>
              <a:rPr lang="el-GR" sz="2400" spc="20" dirty="0">
                <a:latin typeface="Tahoma"/>
                <a:cs typeface="Tahoma"/>
              </a:rPr>
              <a:t>(</a:t>
            </a:r>
            <a:r>
              <a:rPr lang="en-US" sz="2400" spc="150" dirty="0">
                <a:latin typeface="Lucida Sans Unicode"/>
                <a:cs typeface="Lucida Sans Unicode"/>
              </a:rPr>
              <a:t>x</a:t>
            </a:r>
            <a:r>
              <a:rPr lang="en-US" sz="2400" spc="20" dirty="0">
                <a:latin typeface="Tahoma"/>
                <a:cs typeface="Tahoma"/>
              </a:rPr>
              <a:t>)</a:t>
            </a:r>
            <a:endParaRPr lang="en-US" altLang="en-US" sz="24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Focus on binary classification</a:t>
            </a:r>
          </a:p>
          <a:p>
            <a:pPr marL="457200" lvl="1" indent="0">
              <a:spcBef>
                <a:spcPts val="538"/>
              </a:spcBef>
              <a:buNone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spc="-85" dirty="0">
                <a:latin typeface="Tahoma"/>
                <a:cs typeface="Tahoma"/>
              </a:rPr>
              <a:t> </a:t>
            </a:r>
          </a:p>
          <a:p>
            <a:pPr>
              <a:spcBef>
                <a:spcPts val="538"/>
              </a:spcBef>
              <a:buFont typeface="Arial" panose="020B0604020202020204" pitchFamily="34" charset="0"/>
              <a:buChar char="–"/>
            </a:pPr>
            <a:endParaRPr lang="en-US" sz="2800" i="1" dirty="0"/>
          </a:p>
          <a:p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80B3FCA-7FC7-4DC0-A99C-CF04C78CB620}"/>
              </a:ext>
            </a:extLst>
          </p:cNvPr>
          <p:cNvGrpSpPr/>
          <p:nvPr/>
        </p:nvGrpSpPr>
        <p:grpSpPr>
          <a:xfrm>
            <a:off x="1809653" y="3957473"/>
            <a:ext cx="8255000" cy="2654300"/>
            <a:chOff x="1371935" y="3354471"/>
            <a:chExt cx="8255000" cy="2654300"/>
          </a:xfrm>
        </p:grpSpPr>
        <p:sp>
          <p:nvSpPr>
            <p:cNvPr id="5" name="object 3">
              <a:extLst>
                <a:ext uri="{FF2B5EF4-FFF2-40B4-BE49-F238E27FC236}">
                  <a16:creationId xmlns:a16="http://schemas.microsoft.com/office/drawing/2014/main" id="{0BDE5369-2F4E-49AB-8B96-37AB9139A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935" y="3354471"/>
              <a:ext cx="8255000" cy="2654300"/>
            </a:xfrm>
            <a:custGeom>
              <a:avLst/>
              <a:gdLst>
                <a:gd name="T0" fmla="*/ 0 w 8255634"/>
                <a:gd name="T1" fmla="*/ 2654295 h 2654300"/>
                <a:gd name="T2" fmla="*/ 8255020 w 8255634"/>
                <a:gd name="T3" fmla="*/ 2654295 h 2654300"/>
                <a:gd name="T4" fmla="*/ 8255020 w 8255634"/>
                <a:gd name="T5" fmla="*/ 0 h 2654300"/>
                <a:gd name="T6" fmla="*/ 0 w 8255634"/>
                <a:gd name="T7" fmla="*/ 0 h 2654300"/>
                <a:gd name="T8" fmla="*/ 0 w 8255634"/>
                <a:gd name="T9" fmla="*/ 2654295 h 265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5634" h="2654300">
                  <a:moveTo>
                    <a:pt x="0" y="2654295"/>
                  </a:moveTo>
                  <a:lnTo>
                    <a:pt x="8255020" y="2654295"/>
                  </a:lnTo>
                  <a:lnTo>
                    <a:pt x="8255020" y="0"/>
                  </a:lnTo>
                  <a:lnTo>
                    <a:pt x="0" y="0"/>
                  </a:lnTo>
                  <a:lnTo>
                    <a:pt x="0" y="2654295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FCFBF567-C252-43A5-97EE-171B3B654B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1935" y="3354471"/>
              <a:ext cx="8255000" cy="2654300"/>
            </a:xfrm>
            <a:custGeom>
              <a:avLst/>
              <a:gdLst>
                <a:gd name="T0" fmla="*/ 0 w 8255634"/>
                <a:gd name="T1" fmla="*/ 2654295 h 2654300"/>
                <a:gd name="T2" fmla="*/ 8255020 w 8255634"/>
                <a:gd name="T3" fmla="*/ 2654295 h 2654300"/>
                <a:gd name="T4" fmla="*/ 8255020 w 8255634"/>
                <a:gd name="T5" fmla="*/ 0 h 2654300"/>
                <a:gd name="T6" fmla="*/ 0 w 8255634"/>
                <a:gd name="T7" fmla="*/ 0 h 2654300"/>
                <a:gd name="T8" fmla="*/ 0 w 8255634"/>
                <a:gd name="T9" fmla="*/ 2654295 h 2654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55634" h="2654300">
                  <a:moveTo>
                    <a:pt x="0" y="2654295"/>
                  </a:moveTo>
                  <a:lnTo>
                    <a:pt x="8255020" y="2654295"/>
                  </a:lnTo>
                  <a:lnTo>
                    <a:pt x="8255020" y="0"/>
                  </a:lnTo>
                  <a:lnTo>
                    <a:pt x="0" y="0"/>
                  </a:lnTo>
                  <a:lnTo>
                    <a:pt x="0" y="2654295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335DF54C-8DBB-43AD-96FD-8A29F2C61B1C}"/>
                </a:ext>
              </a:extLst>
            </p:cNvPr>
            <p:cNvSpPr txBox="1"/>
            <p:nvPr/>
          </p:nvSpPr>
          <p:spPr>
            <a:xfrm>
              <a:off x="1664828" y="4851787"/>
              <a:ext cx="7669213" cy="979488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12776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2750" dirty="0" err="1">
                  <a:latin typeface="Georgia"/>
                  <a:cs typeface="Georgia"/>
                </a:rPr>
                <a:t>P</a:t>
              </a:r>
              <a:r>
                <a:rPr sz="2925" spc="525" baseline="-11396" dirty="0" err="1">
                  <a:latin typeface="Arial"/>
                  <a:cs typeface="Arial"/>
                </a:rPr>
                <a:t>θ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20" dirty="0">
                  <a:latin typeface="Tahoma"/>
                  <a:cs typeface="Tahoma"/>
                </a:rPr>
                <a:t>)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-130" dirty="0">
                  <a:latin typeface="Tahoma"/>
                  <a:cs typeface="Tahoma"/>
                </a:rPr>
                <a:t>0</a:t>
              </a:r>
              <a:r>
                <a:rPr sz="2750" spc="25" dirty="0">
                  <a:latin typeface="Georgia"/>
                  <a:cs typeface="Georgia"/>
                </a:rPr>
                <a:t>.</a:t>
              </a:r>
              <a:r>
                <a:rPr lang="en-US" sz="2750" spc="-125" dirty="0">
                  <a:latin typeface="Tahoma"/>
                  <a:cs typeface="Tahoma"/>
                </a:rPr>
                <a:t>7</a:t>
              </a:r>
              <a:endParaRPr sz="2750" dirty="0">
                <a:latin typeface="Tahoma"/>
                <a:cs typeface="Tahoma"/>
              </a:endParaRPr>
            </a:p>
            <a:p>
              <a:pPr fontAlgn="auto">
                <a:spcBef>
                  <a:spcPts val="1235"/>
                </a:spcBef>
                <a:spcAft>
                  <a:spcPts val="0"/>
                </a:spcAft>
                <a:defRPr/>
              </a:pPr>
              <a:r>
                <a:rPr sz="2600" spc="-1300" dirty="0">
                  <a:latin typeface="Wingdings"/>
                  <a:cs typeface="Wingdings"/>
                </a:rPr>
                <a:t></a:t>
              </a:r>
              <a:r>
                <a:rPr lang="en-US" sz="2600" spc="-1300" dirty="0">
                  <a:latin typeface="Wingdings"/>
                  <a:cs typeface="Wingdings"/>
                </a:rPr>
                <a:t> 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lang="en-US" sz="2600" spc="-5" dirty="0">
                  <a:latin typeface="Calibri"/>
                  <a:cs typeface="Times New Roman"/>
                </a:rPr>
                <a:t>P</a:t>
              </a:r>
              <a:r>
                <a:rPr sz="2600" spc="-20" dirty="0">
                  <a:latin typeface="Calibri"/>
                  <a:cs typeface="Calibri"/>
                </a:rPr>
                <a:t>a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dirty="0">
                  <a:latin typeface="Calibri"/>
                  <a:cs typeface="Calibri"/>
                </a:rPr>
                <a:t>i</a:t>
              </a:r>
              <a:r>
                <a:rPr sz="2600" spc="-25" dirty="0">
                  <a:latin typeface="Calibri"/>
                  <a:cs typeface="Calibri"/>
                </a:rPr>
                <a:t>e</a:t>
              </a:r>
              <a:r>
                <a:rPr sz="2600" spc="-30" dirty="0">
                  <a:latin typeface="Calibri"/>
                  <a:cs typeface="Calibri"/>
                </a:rPr>
                <a:t>n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5" dirty="0">
                  <a:latin typeface="Calibri"/>
                  <a:cs typeface="Calibri"/>
                </a:rPr>
                <a:t>h</a:t>
              </a:r>
              <a:r>
                <a:rPr sz="2600" spc="-20" dirty="0">
                  <a:latin typeface="Calibri"/>
                  <a:cs typeface="Calibri"/>
                </a:rPr>
                <a:t>a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25" dirty="0">
                  <a:latin typeface="Calibri"/>
                  <a:cs typeface="Calibri"/>
                </a:rPr>
                <a:t>70</a:t>
              </a:r>
              <a:r>
                <a:rPr sz="2600" spc="-20" dirty="0">
                  <a:latin typeface="Calibri"/>
                  <a:cs typeface="Calibri"/>
                </a:rPr>
                <a:t>%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15" dirty="0">
                  <a:latin typeface="Calibri"/>
                  <a:cs typeface="Calibri"/>
                </a:rPr>
                <a:t>c</a:t>
              </a:r>
              <a:r>
                <a:rPr sz="2600" spc="-5" dirty="0">
                  <a:latin typeface="Calibri"/>
                  <a:cs typeface="Calibri"/>
                </a:rPr>
                <a:t>h</a:t>
              </a:r>
              <a:r>
                <a:rPr sz="2600" dirty="0">
                  <a:latin typeface="Calibri"/>
                  <a:cs typeface="Calibri"/>
                </a:rPr>
                <a:t>a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spc="-15" dirty="0">
                  <a:latin typeface="Calibri"/>
                  <a:cs typeface="Calibri"/>
                </a:rPr>
                <a:t>ce</a:t>
              </a:r>
              <a:r>
                <a:rPr sz="2600" spc="-70" dirty="0">
                  <a:latin typeface="Times New Roman"/>
                  <a:cs typeface="Times New Roman"/>
                </a:rPr>
                <a:t> </a:t>
              </a:r>
              <a:r>
                <a:rPr sz="2600" dirty="0">
                  <a:latin typeface="Calibri"/>
                  <a:cs typeface="Calibri"/>
                </a:rPr>
                <a:t>of</a:t>
              </a:r>
              <a:r>
                <a:rPr sz="2600" spc="-70" dirty="0">
                  <a:latin typeface="Times New Roman"/>
                  <a:cs typeface="Times New Roman"/>
                </a:rPr>
                <a:t> 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r>
                <a:rPr sz="2600" spc="-5" dirty="0">
                  <a:latin typeface="Calibri"/>
                  <a:cs typeface="Calibri"/>
                </a:rPr>
                <a:t>u</a:t>
              </a:r>
              <a:r>
                <a:rPr sz="2600" spc="-30" dirty="0">
                  <a:latin typeface="Calibri"/>
                  <a:cs typeface="Calibri"/>
                </a:rPr>
                <a:t>m</a:t>
              </a:r>
              <a:r>
                <a:rPr sz="2600" dirty="0">
                  <a:latin typeface="Calibri"/>
                  <a:cs typeface="Calibri"/>
                </a:rPr>
                <a:t>o</a:t>
              </a:r>
              <a:r>
                <a:rPr sz="2600" spc="-10" dirty="0">
                  <a:latin typeface="Calibri"/>
                  <a:cs typeface="Calibri"/>
                </a:rPr>
                <a:t>r</a:t>
              </a:r>
              <a:r>
                <a:rPr sz="2600" spc="-60" dirty="0">
                  <a:latin typeface="Times New Roman"/>
                  <a:cs typeface="Times New Roman"/>
                </a:rPr>
                <a:t> </a:t>
              </a:r>
              <a:r>
                <a:rPr sz="2600" spc="-5" dirty="0">
                  <a:latin typeface="Calibri"/>
                  <a:cs typeface="Calibri"/>
                </a:rPr>
                <a:t>b</a:t>
              </a:r>
              <a:r>
                <a:rPr sz="2600" spc="-25" dirty="0">
                  <a:latin typeface="Calibri"/>
                  <a:cs typeface="Calibri"/>
                </a:rPr>
                <a:t>e</a:t>
              </a:r>
              <a:r>
                <a:rPr sz="2600" dirty="0">
                  <a:latin typeface="Calibri"/>
                  <a:cs typeface="Calibri"/>
                </a:rPr>
                <a:t>i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spc="-15" dirty="0">
                  <a:latin typeface="Calibri"/>
                  <a:cs typeface="Calibri"/>
                </a:rPr>
                <a:t>g</a:t>
              </a:r>
              <a:r>
                <a:rPr sz="2600" spc="-65" dirty="0">
                  <a:latin typeface="Times New Roman"/>
                  <a:cs typeface="Times New Roman"/>
                </a:rPr>
                <a:t> </a:t>
              </a:r>
              <a:r>
                <a:rPr sz="2600" spc="-30" dirty="0">
                  <a:latin typeface="Calibri"/>
                  <a:cs typeface="Calibri"/>
                </a:rPr>
                <a:t>m</a:t>
              </a:r>
              <a:r>
                <a:rPr sz="2600" dirty="0">
                  <a:latin typeface="Calibri"/>
                  <a:cs typeface="Calibri"/>
                </a:rPr>
                <a:t>ali</a:t>
              </a:r>
              <a:r>
                <a:rPr sz="2600" spc="-15" dirty="0">
                  <a:latin typeface="Calibri"/>
                  <a:cs typeface="Calibri"/>
                </a:rPr>
                <a:t>g</a:t>
              </a:r>
              <a:r>
                <a:rPr sz="2600" spc="-5" dirty="0">
                  <a:latin typeface="Calibri"/>
                  <a:cs typeface="Calibri"/>
                </a:rPr>
                <a:t>n</a:t>
              </a:r>
              <a:r>
                <a:rPr sz="2600" dirty="0">
                  <a:latin typeface="Calibri"/>
                  <a:cs typeface="Calibri"/>
                </a:rPr>
                <a:t>a</a:t>
              </a:r>
              <a:r>
                <a:rPr sz="2600" spc="-30" dirty="0">
                  <a:latin typeface="Calibri"/>
                  <a:cs typeface="Calibri"/>
                </a:rPr>
                <a:t>n</a:t>
              </a:r>
              <a:r>
                <a:rPr sz="2600" spc="-10" dirty="0">
                  <a:latin typeface="Calibri"/>
                  <a:cs typeface="Calibri"/>
                </a:rPr>
                <a:t>t</a:t>
              </a:r>
              <a:endParaRPr sz="2600" dirty="0">
                <a:latin typeface="Calibri"/>
                <a:cs typeface="Calibri"/>
              </a:endParaRPr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643A68D7-20A3-4E48-A27D-F7EDBD16F83C}"/>
                </a:ext>
              </a:extLst>
            </p:cNvPr>
            <p:cNvSpPr txBox="1"/>
            <p:nvPr/>
          </p:nvSpPr>
          <p:spPr>
            <a:xfrm>
              <a:off x="2595897" y="4056067"/>
              <a:ext cx="2737644" cy="3890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fontAlgn="auto">
                <a:lnSpc>
                  <a:spcPts val="2835"/>
                </a:lnSpc>
                <a:spcBef>
                  <a:spcPts val="0"/>
                </a:spcBef>
                <a:spcAft>
                  <a:spcPts val="0"/>
                </a:spcAft>
                <a:tabLst>
                  <a:tab pos="1069340" algn="l"/>
                </a:tabLst>
                <a:defRPr/>
              </a:pP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-95" dirty="0">
                  <a:latin typeface="Lucida Sans Unicode"/>
                  <a:cs typeface="Lucida Sans Unicode"/>
                </a:rPr>
                <a:t> </a:t>
              </a:r>
              <a:r>
                <a:rPr sz="2750" spc="330" dirty="0">
                  <a:latin typeface="Garamond"/>
                  <a:cs typeface="Garamond"/>
                </a:rPr>
                <a:t>=</a:t>
              </a:r>
              <a:r>
                <a:rPr sz="2750" spc="85" dirty="0">
                  <a:latin typeface="Garamond"/>
                  <a:cs typeface="Garamond"/>
                </a:rPr>
                <a:t> </a:t>
              </a:r>
              <a:r>
                <a:rPr sz="4125" spc="-1942" baseline="79797" dirty="0">
                  <a:latin typeface="Arial"/>
                  <a:cs typeface="Arial"/>
                </a:rPr>
                <a:t></a:t>
              </a:r>
              <a:r>
                <a:rPr lang="en-US" sz="4125" baseline="79797" dirty="0">
                  <a:latin typeface="Arial"/>
                  <a:cs typeface="Arial"/>
                </a:rPr>
                <a:t>	</a:t>
              </a:r>
              <a:r>
                <a:rPr sz="4125" spc="-75" baseline="34343" dirty="0">
                  <a:latin typeface="Verdana"/>
                  <a:cs typeface="Verdana"/>
                </a:rPr>
                <a:t>x</a:t>
              </a:r>
              <a:r>
                <a:rPr lang="en-US" sz="2925" baseline="37037" dirty="0">
                  <a:latin typeface="Bauhaus 93"/>
                  <a:cs typeface="Bauhaus 93"/>
                </a:rPr>
                <a:t>0      </a:t>
              </a:r>
              <a:r>
                <a:rPr lang="en-US" sz="3200" spc="330" dirty="0">
                  <a:latin typeface="Garamond"/>
                  <a:cs typeface="Garamond"/>
                </a:rPr>
                <a:t>=</a:t>
              </a:r>
              <a:endParaRPr sz="2925" baseline="37037" dirty="0">
                <a:latin typeface="Bauhaus 93"/>
                <a:cs typeface="Bauhaus 93"/>
              </a:endParaRPr>
            </a:p>
          </p:txBody>
        </p:sp>
        <p:sp>
          <p:nvSpPr>
            <p:cNvPr id="9" name="object 9">
              <a:extLst>
                <a:ext uri="{FF2B5EF4-FFF2-40B4-BE49-F238E27FC236}">
                  <a16:creationId xmlns:a16="http://schemas.microsoft.com/office/drawing/2014/main" id="{DF92CC38-0508-4375-92E2-D894DB45FD36}"/>
                </a:ext>
              </a:extLst>
            </p:cNvPr>
            <p:cNvSpPr txBox="1"/>
            <p:nvPr/>
          </p:nvSpPr>
          <p:spPr>
            <a:xfrm>
              <a:off x="3714689" y="4214108"/>
              <a:ext cx="344487" cy="4064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lnSpc>
                  <a:spcPts val="3225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-50" dirty="0">
                  <a:latin typeface="Verdana"/>
                  <a:cs typeface="Verdana"/>
                </a:rPr>
                <a:t>x</a:t>
              </a:r>
              <a:endParaRPr sz="2925" baseline="-11396" dirty="0">
                <a:latin typeface="Bauhaus 93"/>
                <a:cs typeface="Bauhaus 93"/>
              </a:endParaRPr>
            </a:p>
          </p:txBody>
        </p:sp>
        <p:sp>
          <p:nvSpPr>
            <p:cNvPr id="11" name="object 11">
              <a:extLst>
                <a:ext uri="{FF2B5EF4-FFF2-40B4-BE49-F238E27FC236}">
                  <a16:creationId xmlns:a16="http://schemas.microsoft.com/office/drawing/2014/main" id="{FF065E47-8F9C-4185-86AA-4432B88F5ACE}"/>
                </a:ext>
              </a:extLst>
            </p:cNvPr>
            <p:cNvSpPr txBox="1"/>
            <p:nvPr/>
          </p:nvSpPr>
          <p:spPr>
            <a:xfrm>
              <a:off x="5333540" y="3833897"/>
              <a:ext cx="1751807" cy="7914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100" dirty="0">
                  <a:latin typeface="Garamond"/>
                  <a:cs typeface="Garamond"/>
                </a:rPr>
                <a:t>1</a:t>
              </a:r>
              <a:endParaRPr sz="2750" dirty="0">
                <a:latin typeface="Garamond"/>
                <a:cs typeface="Garamond"/>
              </a:endParaRPr>
            </a:p>
            <a:p>
              <a:pPr algn="ctr" fontAlgn="auto">
                <a:lnSpc>
                  <a:spcPts val="2835"/>
                </a:lnSpc>
                <a:spcBef>
                  <a:spcPts val="45"/>
                </a:spcBef>
                <a:spcAft>
                  <a:spcPts val="0"/>
                </a:spcAft>
                <a:defRPr/>
              </a:pPr>
              <a:r>
                <a:rPr lang="en-US" sz="2750" spc="270" dirty="0">
                  <a:latin typeface="Garamond"/>
                  <a:cs typeface="Garamond"/>
                </a:rPr>
                <a:t>T</a:t>
              </a:r>
              <a:r>
                <a:rPr sz="2750" spc="185" dirty="0">
                  <a:latin typeface="Garamond"/>
                  <a:cs typeface="Garamond"/>
                </a:rPr>
                <a:t>u</a:t>
              </a:r>
              <a:r>
                <a:rPr sz="2750" spc="190" dirty="0">
                  <a:latin typeface="Garamond"/>
                  <a:cs typeface="Garamond"/>
                </a:rPr>
                <a:t>m</a:t>
              </a:r>
              <a:r>
                <a:rPr sz="2750" spc="80" dirty="0">
                  <a:latin typeface="Garamond"/>
                  <a:cs typeface="Garamond"/>
                </a:rPr>
                <a:t>or</a:t>
              </a:r>
              <a:r>
                <a:rPr lang="en-US" sz="2750" spc="80" dirty="0">
                  <a:latin typeface="Garamond"/>
                  <a:cs typeface="Garamond"/>
                </a:rPr>
                <a:t> </a:t>
              </a:r>
              <a:r>
                <a:rPr sz="2750" spc="220" dirty="0">
                  <a:latin typeface="Garamond"/>
                  <a:cs typeface="Garamond"/>
                </a:rPr>
                <a:t>S</a:t>
              </a:r>
              <a:r>
                <a:rPr sz="2750" spc="135" dirty="0">
                  <a:latin typeface="Garamond"/>
                  <a:cs typeface="Garamond"/>
                </a:rPr>
                <a:t>i</a:t>
              </a:r>
              <a:r>
                <a:rPr sz="2750" spc="55" dirty="0">
                  <a:latin typeface="Garamond"/>
                  <a:cs typeface="Garamond"/>
                </a:rPr>
                <a:t>z</a:t>
              </a:r>
              <a:r>
                <a:rPr sz="2750" spc="90" dirty="0">
                  <a:latin typeface="Garamond"/>
                  <a:cs typeface="Garamond"/>
                </a:rPr>
                <a:t>e</a:t>
              </a:r>
              <a:endParaRPr sz="2750" dirty="0">
                <a:latin typeface="Garamond"/>
                <a:cs typeface="Garamond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20D5CB39-B127-4278-BCB0-CAA3C9B76AF3}"/>
                </a:ext>
              </a:extLst>
            </p:cNvPr>
            <p:cNvSpPr txBox="1"/>
            <p:nvPr/>
          </p:nvSpPr>
          <p:spPr>
            <a:xfrm>
              <a:off x="7085348" y="3927559"/>
              <a:ext cx="187325" cy="3556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700" dirty="0">
                  <a:latin typeface="Arial"/>
                  <a:cs typeface="Arial"/>
                </a:rPr>
                <a:t> </a:t>
              </a:r>
              <a:endParaRPr sz="2750">
                <a:latin typeface="Arial"/>
                <a:cs typeface="Arial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34B1EE-0FFF-4D66-A6DD-3D73982A9601}"/>
                </a:ext>
              </a:extLst>
            </p:cNvPr>
            <p:cNvSpPr/>
            <p:nvPr/>
          </p:nvSpPr>
          <p:spPr>
            <a:xfrm>
              <a:off x="1406962" y="3390050"/>
              <a:ext cx="62202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925" fontAlgn="auto">
                <a:spcBef>
                  <a:spcPts val="2155"/>
                </a:spcBef>
                <a:spcAft>
                  <a:spcPts val="0"/>
                </a:spcAft>
                <a:tabLst>
                  <a:tab pos="1510665" algn="l"/>
                </a:tabLst>
                <a:defRPr/>
              </a:pPr>
              <a:r>
                <a:rPr lang="en-US" sz="2400" spc="-5" dirty="0">
                  <a:cs typeface="Calibri"/>
                </a:rPr>
                <a:t>E</a:t>
              </a:r>
              <a:r>
                <a:rPr lang="en-US" sz="2400" spc="-55" dirty="0">
                  <a:cs typeface="Calibri"/>
                </a:rPr>
                <a:t>x</a:t>
              </a:r>
              <a:r>
                <a:rPr lang="en-US" sz="2400" spc="-20" dirty="0">
                  <a:cs typeface="Calibri"/>
                </a:rPr>
                <a:t>a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dirty="0">
                  <a:cs typeface="Calibri"/>
                </a:rPr>
                <a:t>p</a:t>
              </a:r>
              <a:r>
                <a:rPr lang="en-US" sz="2400" spc="-10" dirty="0">
                  <a:cs typeface="Calibri"/>
                </a:rPr>
                <a:t>le:</a:t>
              </a:r>
              <a:r>
                <a:rPr lang="en-US" sz="2400" dirty="0">
                  <a:cs typeface="Times New Roman"/>
                </a:rPr>
                <a:t>	</a:t>
              </a:r>
              <a:r>
                <a:rPr lang="en-US" sz="2400" spc="-5" dirty="0">
                  <a:cs typeface="Calibri"/>
                </a:rPr>
                <a:t>Ca</a:t>
              </a:r>
              <a:r>
                <a:rPr lang="en-US" sz="2400" dirty="0">
                  <a:cs typeface="Calibri"/>
                </a:rPr>
                <a:t>n</a:t>
              </a:r>
              <a:r>
                <a:rPr lang="en-US" sz="2400" spc="-15" dirty="0">
                  <a:cs typeface="Calibri"/>
                </a:rPr>
                <a:t>c</a:t>
              </a:r>
              <a:r>
                <a:rPr lang="en-US" sz="2400" spc="-25" dirty="0">
                  <a:cs typeface="Calibri"/>
                </a:rPr>
                <a:t>e</a:t>
              </a:r>
              <a:r>
                <a:rPr lang="en-US" sz="2400" spc="-10" dirty="0">
                  <a:cs typeface="Calibri"/>
                </a:rPr>
                <a:t>r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dirty="0">
                  <a:cs typeface="Calibri"/>
                </a:rPr>
                <a:t>d</a:t>
              </a:r>
              <a:r>
                <a:rPr lang="en-US" sz="2400" spc="-10" dirty="0">
                  <a:cs typeface="Calibri"/>
                </a:rPr>
                <a:t>ia</a:t>
              </a:r>
              <a:r>
                <a:rPr lang="en-US" sz="2400" spc="-5" dirty="0">
                  <a:cs typeface="Calibri"/>
                </a:rPr>
                <a:t>g</a:t>
              </a:r>
              <a:r>
                <a:rPr lang="en-US" sz="2400" dirty="0">
                  <a:cs typeface="Calibri"/>
                </a:rPr>
                <a:t>n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10" dirty="0">
                  <a:cs typeface="Calibri"/>
                </a:rPr>
                <a:t>i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60" dirty="0">
                  <a:cs typeface="Times New Roman"/>
                </a:rPr>
                <a:t> </a:t>
              </a:r>
              <a:r>
                <a:rPr lang="en-US" sz="2400" spc="-15" dirty="0">
                  <a:cs typeface="Calibri"/>
                </a:rPr>
                <a:t>f</a:t>
              </a:r>
              <a:r>
                <a:rPr lang="en-US" sz="2400" spc="-55" dirty="0">
                  <a:cs typeface="Calibri"/>
                </a:rPr>
                <a:t>r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spc="-15" dirty="0">
                  <a:cs typeface="Calibri"/>
                </a:rPr>
                <a:t>t</a:t>
              </a:r>
              <a:r>
                <a:rPr lang="en-US" sz="2400" dirty="0">
                  <a:cs typeface="Calibri"/>
                </a:rPr>
                <a:t>u</a:t>
              </a:r>
              <a:r>
                <a:rPr lang="en-US" sz="2400" spc="-25" dirty="0">
                  <a:cs typeface="Calibri"/>
                </a:rPr>
                <a:t>m</a:t>
              </a:r>
              <a:r>
                <a:rPr lang="en-US" sz="2400" spc="-5" dirty="0">
                  <a:cs typeface="Calibri"/>
                </a:rPr>
                <a:t>o</a:t>
              </a:r>
              <a:r>
                <a:rPr lang="en-US" sz="2400" spc="-10" dirty="0">
                  <a:cs typeface="Calibri"/>
                </a:rPr>
                <a:t>r</a:t>
              </a:r>
              <a:r>
                <a:rPr lang="en-US" sz="2400" spc="-65" dirty="0">
                  <a:cs typeface="Times New Roman"/>
                </a:rPr>
                <a:t> </a:t>
              </a:r>
              <a:r>
                <a:rPr lang="en-US" sz="2400" dirty="0">
                  <a:cs typeface="Calibri"/>
                </a:rPr>
                <a:t>s</a:t>
              </a:r>
              <a:r>
                <a:rPr lang="en-US" sz="2400" spc="-10" dirty="0">
                  <a:cs typeface="Calibri"/>
                </a:rPr>
                <a:t>i</a:t>
              </a:r>
              <a:r>
                <a:rPr lang="en-US" sz="2400" spc="-70" dirty="0">
                  <a:cs typeface="Calibri"/>
                </a:rPr>
                <a:t>z</a:t>
              </a:r>
              <a:r>
                <a:rPr lang="en-US" sz="2400" spc="-15" dirty="0">
                  <a:cs typeface="Calibri"/>
                </a:rPr>
                <a:t>e</a:t>
              </a:r>
              <a:endParaRPr lang="en-US" sz="2400" dirty="0">
                <a:cs typeface="Calibri"/>
              </a:endParaRPr>
            </a:p>
          </p:txBody>
        </p: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D37377C6-C75A-41AF-80D1-709127B76F31}"/>
                </a:ext>
              </a:extLst>
            </p:cNvPr>
            <p:cNvSpPr/>
            <p:nvPr/>
          </p:nvSpPr>
          <p:spPr>
            <a:xfrm>
              <a:off x="3270669" y="3868505"/>
              <a:ext cx="1038058" cy="779462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Double Bracket 14">
              <a:extLst>
                <a:ext uri="{FF2B5EF4-FFF2-40B4-BE49-F238E27FC236}">
                  <a16:creationId xmlns:a16="http://schemas.microsoft.com/office/drawing/2014/main" id="{3D5579D4-D6BD-435C-B77F-29EA17C77EB3}"/>
                </a:ext>
              </a:extLst>
            </p:cNvPr>
            <p:cNvSpPr/>
            <p:nvPr/>
          </p:nvSpPr>
          <p:spPr>
            <a:xfrm>
              <a:off x="5009832" y="3862470"/>
              <a:ext cx="2325204" cy="779462"/>
            </a:xfrm>
            <a:prstGeom prst="bracketPair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8094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Probability to Classification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7721" y="1325263"/>
            <a:ext cx="9831026" cy="190821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</a:p>
          <a:p>
            <a:pPr marL="927100" lvl="1" indent="-457200">
              <a:tabLst>
                <a:tab pos="355600" algn="l"/>
              </a:tabLst>
              <a:defRPr/>
            </a:pPr>
            <a:endParaRPr lang="en-US" spc="-10" dirty="0">
              <a:latin typeface="Calibri"/>
              <a:cs typeface="Calibri"/>
            </a:endParaRPr>
          </a:p>
          <a:p>
            <a:pPr marL="927100" lvl="1" indent="-457200">
              <a:tabLst>
                <a:tab pos="355600" algn="l"/>
              </a:tabLst>
              <a:defRPr/>
            </a:pPr>
            <a:endParaRPr lang="en-US" spc="-10" dirty="0">
              <a:latin typeface="Calibri"/>
              <a:cs typeface="Calibri"/>
            </a:endParaRPr>
          </a:p>
          <a:p>
            <a:pPr marL="927100" lvl="1" indent="-457200">
              <a:tabLst>
                <a:tab pos="355600" algn="l"/>
              </a:tabLst>
              <a:defRPr/>
            </a:pPr>
            <a:endParaRPr lang="en-US" spc="-10" dirty="0">
              <a:latin typeface="Calibri"/>
              <a:cs typeface="Calibri"/>
            </a:endParaRPr>
          </a:p>
          <a:p>
            <a:pPr marL="927100" lvl="1" indent="-457200">
              <a:tabLst>
                <a:tab pos="355600" algn="l"/>
              </a:tabLst>
              <a:defRPr/>
            </a:pPr>
            <a:endParaRPr dirty="0">
              <a:latin typeface="Calibri"/>
              <a:cs typeface="Calibri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7004418" y="699282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E59376-1491-4377-90CC-83129EB15E2A}"/>
              </a:ext>
            </a:extLst>
          </p:cNvPr>
          <p:cNvGrpSpPr/>
          <p:nvPr/>
        </p:nvGrpSpPr>
        <p:grpSpPr>
          <a:xfrm>
            <a:off x="7257327" y="4022804"/>
            <a:ext cx="4172673" cy="2482168"/>
            <a:chOff x="7435850" y="4629150"/>
            <a:chExt cx="3151188" cy="2178050"/>
          </a:xfrm>
        </p:grpSpPr>
        <p:sp>
          <p:nvSpPr>
            <p:cNvPr id="24" name="object 9">
              <a:extLst>
                <a:ext uri="{FF2B5EF4-FFF2-40B4-BE49-F238E27FC236}">
                  <a16:creationId xmlns:a16="http://schemas.microsoft.com/office/drawing/2014/main" id="{B3B28CB9-FA06-4F5D-92D5-66CBE1964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0" y="4629150"/>
              <a:ext cx="2857500" cy="2095500"/>
            </a:xfrm>
            <a:custGeom>
              <a:avLst/>
              <a:gdLst>
                <a:gd name="T0" fmla="*/ 0 w 2857500"/>
                <a:gd name="T1" fmla="*/ 2095499 h 2095500"/>
                <a:gd name="T2" fmla="*/ 2857499 w 2857500"/>
                <a:gd name="T3" fmla="*/ 2095499 h 2095500"/>
                <a:gd name="T4" fmla="*/ 2857499 w 2857500"/>
                <a:gd name="T5" fmla="*/ 0 h 2095500"/>
                <a:gd name="T6" fmla="*/ 0 w 2857500"/>
                <a:gd name="T7" fmla="*/ 0 h 2095500"/>
                <a:gd name="T8" fmla="*/ 0 w 2857500"/>
                <a:gd name="T9" fmla="*/ 2095499 h 2095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57500" h="2095500">
                  <a:moveTo>
                    <a:pt x="0" y="2095499"/>
                  </a:moveTo>
                  <a:lnTo>
                    <a:pt x="2857499" y="2095499"/>
                  </a:lnTo>
                  <a:lnTo>
                    <a:pt x="2857499" y="0"/>
                  </a:lnTo>
                  <a:lnTo>
                    <a:pt x="0" y="0"/>
                  </a:lnTo>
                  <a:lnTo>
                    <a:pt x="0" y="2095499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object 10">
              <a:extLst>
                <a:ext uri="{FF2B5EF4-FFF2-40B4-BE49-F238E27FC236}">
                  <a16:creationId xmlns:a16="http://schemas.microsoft.com/office/drawing/2014/main" id="{2FFC1795-53A0-4955-93DF-0107633AFE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5850" y="5543551"/>
              <a:ext cx="2863850" cy="1185863"/>
            </a:xfrm>
            <a:custGeom>
              <a:avLst/>
              <a:gdLst>
                <a:gd name="T0" fmla="*/ 0 w 2863215"/>
                <a:gd name="T1" fmla="*/ 1185838 h 1186179"/>
                <a:gd name="T2" fmla="*/ 2863199 w 2863215"/>
                <a:gd name="T3" fmla="*/ 0 h 1186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63215" h="1186179">
                  <a:moveTo>
                    <a:pt x="0" y="1185838"/>
                  </a:moveTo>
                  <a:lnTo>
                    <a:pt x="2863199" y="0"/>
                  </a:lnTo>
                </a:path>
              </a:pathLst>
            </a:custGeom>
            <a:noFill/>
            <a:ln w="63499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object 11">
              <a:extLst>
                <a:ext uri="{FF2B5EF4-FFF2-40B4-BE49-F238E27FC236}">
                  <a16:creationId xmlns:a16="http://schemas.microsoft.com/office/drawing/2014/main" id="{EEBB3D93-457B-4E4C-B15C-DA8E087D9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0813" y="5435600"/>
              <a:ext cx="246062" cy="522288"/>
            </a:xfrm>
            <a:custGeom>
              <a:avLst/>
              <a:gdLst>
                <a:gd name="T0" fmla="*/ 58810 w 247015"/>
                <a:gd name="T1" fmla="*/ 71365 h 522604"/>
                <a:gd name="T2" fmla="*/ 31211 w 247015"/>
                <a:gd name="T3" fmla="*/ 71365 h 522604"/>
                <a:gd name="T4" fmla="*/ 223509 w 247015"/>
                <a:gd name="T5" fmla="*/ 522055 h 522604"/>
                <a:gd name="T6" fmla="*/ 246857 w 247015"/>
                <a:gd name="T7" fmla="*/ 512088 h 522604"/>
                <a:gd name="T8" fmla="*/ 58810 w 247015"/>
                <a:gd name="T9" fmla="*/ 71365 h 522604"/>
                <a:gd name="T10" fmla="*/ 14538 w 247015"/>
                <a:gd name="T11" fmla="*/ 0 h 522604"/>
                <a:gd name="T12" fmla="*/ 883 w 247015"/>
                <a:gd name="T13" fmla="*/ 109133 h 522604"/>
                <a:gd name="T14" fmla="*/ 0 w 247015"/>
                <a:gd name="T15" fmla="*/ 116086 h 522604"/>
                <a:gd name="T16" fmla="*/ 4937 w 247015"/>
                <a:gd name="T17" fmla="*/ 122444 h 522604"/>
                <a:gd name="T18" fmla="*/ 18836 w 247015"/>
                <a:gd name="T19" fmla="*/ 124184 h 522604"/>
                <a:gd name="T20" fmla="*/ 25206 w 247015"/>
                <a:gd name="T21" fmla="*/ 119252 h 522604"/>
                <a:gd name="T22" fmla="*/ 26090 w 247015"/>
                <a:gd name="T23" fmla="*/ 112288 h 522604"/>
                <a:gd name="T24" fmla="*/ 31211 w 247015"/>
                <a:gd name="T25" fmla="*/ 71365 h 522604"/>
                <a:gd name="T26" fmla="*/ 58810 w 247015"/>
                <a:gd name="T27" fmla="*/ 71365 h 522604"/>
                <a:gd name="T28" fmla="*/ 54559 w 247015"/>
                <a:gd name="T29" fmla="*/ 61401 h 522604"/>
                <a:gd name="T30" fmla="*/ 97124 w 247015"/>
                <a:gd name="T31" fmla="*/ 61401 h 522604"/>
                <a:gd name="T32" fmla="*/ 14538 w 247015"/>
                <a:gd name="T33" fmla="*/ 0 h 522604"/>
                <a:gd name="T34" fmla="*/ 97124 w 247015"/>
                <a:gd name="T35" fmla="*/ 61401 h 522604"/>
                <a:gd name="T36" fmla="*/ 54559 w 247015"/>
                <a:gd name="T37" fmla="*/ 61401 h 522604"/>
                <a:gd name="T38" fmla="*/ 93299 w 247015"/>
                <a:gd name="T39" fmla="*/ 90202 h 522604"/>
                <a:gd name="T40" fmla="*/ 101254 w 247015"/>
                <a:gd name="T41" fmla="*/ 89022 h 522604"/>
                <a:gd name="T42" fmla="*/ 109606 w 247015"/>
                <a:gd name="T43" fmla="*/ 77772 h 522604"/>
                <a:gd name="T44" fmla="*/ 108447 w 247015"/>
                <a:gd name="T45" fmla="*/ 69820 h 522604"/>
                <a:gd name="T46" fmla="*/ 97124 w 247015"/>
                <a:gd name="T47" fmla="*/ 61401 h 522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015" h="522604">
                  <a:moveTo>
                    <a:pt x="58810" y="71365"/>
                  </a:moveTo>
                  <a:lnTo>
                    <a:pt x="31211" y="71365"/>
                  </a:lnTo>
                  <a:lnTo>
                    <a:pt x="223509" y="522055"/>
                  </a:lnTo>
                  <a:lnTo>
                    <a:pt x="246857" y="512088"/>
                  </a:lnTo>
                  <a:lnTo>
                    <a:pt x="58810" y="71365"/>
                  </a:lnTo>
                  <a:close/>
                </a:path>
                <a:path w="247015" h="522604">
                  <a:moveTo>
                    <a:pt x="14538" y="0"/>
                  </a:moveTo>
                  <a:lnTo>
                    <a:pt x="883" y="109133"/>
                  </a:lnTo>
                  <a:lnTo>
                    <a:pt x="0" y="116086"/>
                  </a:lnTo>
                  <a:lnTo>
                    <a:pt x="4937" y="122444"/>
                  </a:lnTo>
                  <a:lnTo>
                    <a:pt x="18836" y="124184"/>
                  </a:lnTo>
                  <a:lnTo>
                    <a:pt x="25206" y="119252"/>
                  </a:lnTo>
                  <a:lnTo>
                    <a:pt x="26090" y="112288"/>
                  </a:lnTo>
                  <a:lnTo>
                    <a:pt x="31211" y="71365"/>
                  </a:lnTo>
                  <a:lnTo>
                    <a:pt x="58810" y="71365"/>
                  </a:lnTo>
                  <a:lnTo>
                    <a:pt x="54559" y="61401"/>
                  </a:lnTo>
                  <a:lnTo>
                    <a:pt x="97124" y="61401"/>
                  </a:lnTo>
                  <a:lnTo>
                    <a:pt x="14538" y="0"/>
                  </a:lnTo>
                  <a:close/>
                </a:path>
                <a:path w="247015" h="522604">
                  <a:moveTo>
                    <a:pt x="97124" y="61401"/>
                  </a:moveTo>
                  <a:lnTo>
                    <a:pt x="54559" y="61401"/>
                  </a:lnTo>
                  <a:lnTo>
                    <a:pt x="93299" y="90202"/>
                  </a:lnTo>
                  <a:lnTo>
                    <a:pt x="101254" y="89022"/>
                  </a:lnTo>
                  <a:lnTo>
                    <a:pt x="109606" y="77772"/>
                  </a:lnTo>
                  <a:lnTo>
                    <a:pt x="108447" y="69820"/>
                  </a:lnTo>
                  <a:lnTo>
                    <a:pt x="97124" y="61401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object 12">
              <a:extLst>
                <a:ext uri="{FF2B5EF4-FFF2-40B4-BE49-F238E27FC236}">
                  <a16:creationId xmlns:a16="http://schemas.microsoft.com/office/drawing/2014/main" id="{3F26183F-155B-47D2-A06C-722676241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18400" y="46863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5" name="object 13">
              <a:extLst>
                <a:ext uri="{FF2B5EF4-FFF2-40B4-BE49-F238E27FC236}">
                  <a16:creationId xmlns:a16="http://schemas.microsoft.com/office/drawing/2014/main" id="{C0D8D772-A66E-4994-87DE-69C87E5C5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47307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8 h 189864"/>
                <a:gd name="T10" fmla="*/ 1169 w 190500"/>
                <a:gd name="T11" fmla="*/ 109065 h 189864"/>
                <a:gd name="T12" fmla="*/ 1226 w 190500"/>
                <a:gd name="T13" fmla="*/ 109600 h 189864"/>
                <a:gd name="T14" fmla="*/ 16906 w 190500"/>
                <a:gd name="T15" fmla="*/ 148270 h 189864"/>
                <a:gd name="T16" fmla="*/ 47025 w 190500"/>
                <a:gd name="T17" fmla="*/ 175186 h 189864"/>
                <a:gd name="T18" fmla="*/ 89261 w 190500"/>
                <a:gd name="T19" fmla="*/ 188672 h 189864"/>
                <a:gd name="T20" fmla="*/ 105592 w 190500"/>
                <a:gd name="T21" fmla="*/ 189526 h 189864"/>
                <a:gd name="T22" fmla="*/ 119563 w 190500"/>
                <a:gd name="T23" fmla="*/ 186935 h 189864"/>
                <a:gd name="T24" fmla="*/ 132740 w 190500"/>
                <a:gd name="T25" fmla="*/ 182373 h 189864"/>
                <a:gd name="T26" fmla="*/ 144482 w 190500"/>
                <a:gd name="T27" fmla="*/ 176241 h 189864"/>
                <a:gd name="T28" fmla="*/ 144711 w 190500"/>
                <a:gd name="T29" fmla="*/ 176121 h 189864"/>
                <a:gd name="T30" fmla="*/ 174315 w 190500"/>
                <a:gd name="T31" fmla="*/ 147413 h 189864"/>
                <a:gd name="T32" fmla="*/ 189344 w 190500"/>
                <a:gd name="T33" fmla="*/ 107843 h 189864"/>
                <a:gd name="T34" fmla="*/ 190427 w 190500"/>
                <a:gd name="T35" fmla="*/ 92909 h 189864"/>
                <a:gd name="T36" fmla="*/ 189139 w 190500"/>
                <a:gd name="T37" fmla="*/ 79080 h 189864"/>
                <a:gd name="T38" fmla="*/ 185906 w 190500"/>
                <a:gd name="T39" fmla="*/ 65896 h 189864"/>
                <a:gd name="T40" fmla="*/ 181116 w 190500"/>
                <a:gd name="T41" fmla="*/ 54201 h 189864"/>
                <a:gd name="T42" fmla="*/ 181058 w 190500"/>
                <a:gd name="T43" fmla="*/ 54058 h 189864"/>
                <a:gd name="T44" fmla="*/ 155579 w 190500"/>
                <a:gd name="T45" fmla="*/ 22488 h 189864"/>
                <a:gd name="T46" fmla="*/ 117460 w 190500"/>
                <a:gd name="T47" fmla="*/ 3752 h 189864"/>
                <a:gd name="T48" fmla="*/ 102375 w 190500"/>
                <a:gd name="T49" fmla="*/ 906 h 189864"/>
                <a:gd name="T50" fmla="*/ 86274 w 190500"/>
                <a:gd name="T5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169" y="109065"/>
                  </a:lnTo>
                  <a:lnTo>
                    <a:pt x="1226" y="109600"/>
                  </a:lnTo>
                  <a:lnTo>
                    <a:pt x="16906" y="148270"/>
                  </a:lnTo>
                  <a:lnTo>
                    <a:pt x="47025" y="175186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482" y="176241"/>
                  </a:lnTo>
                  <a:lnTo>
                    <a:pt x="144711" y="176121"/>
                  </a:lnTo>
                  <a:lnTo>
                    <a:pt x="174315" y="147413"/>
                  </a:lnTo>
                  <a:lnTo>
                    <a:pt x="189344" y="107843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6" y="65896"/>
                  </a:lnTo>
                  <a:lnTo>
                    <a:pt x="181116" y="54201"/>
                  </a:lnTo>
                  <a:lnTo>
                    <a:pt x="181058" y="54058"/>
                  </a:lnTo>
                  <a:lnTo>
                    <a:pt x="155579" y="22488"/>
                  </a:lnTo>
                  <a:lnTo>
                    <a:pt x="117460" y="375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3EFB2A34-FAAC-4622-951D-CD5A6605E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47307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3 h 189864"/>
                <a:gd name="T22" fmla="*/ 174369 w 190500"/>
                <a:gd name="T23" fmla="*/ 147413 h 189864"/>
                <a:gd name="T24" fmla="*/ 145017 w 190500"/>
                <a:gd name="T25" fmla="*/ 175990 h 189864"/>
                <a:gd name="T26" fmla="*/ 105646 w 190500"/>
                <a:gd name="T27" fmla="*/ 189526 h 189864"/>
                <a:gd name="T28" fmla="*/ 89315 w 190500"/>
                <a:gd name="T29" fmla="*/ 188672 h 189864"/>
                <a:gd name="T30" fmla="*/ 47078 w 190500"/>
                <a:gd name="T31" fmla="*/ 175186 h 189864"/>
                <a:gd name="T32" fmla="*/ 16959 w 190500"/>
                <a:gd name="T33" fmla="*/ 148270 h 189864"/>
                <a:gd name="T34" fmla="*/ 1505 w 190500"/>
                <a:gd name="T35" fmla="*/ 111723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object 15">
              <a:extLst>
                <a:ext uri="{FF2B5EF4-FFF2-40B4-BE49-F238E27FC236}">
                  <a16:creationId xmlns:a16="http://schemas.microsoft.com/office/drawing/2014/main" id="{7D72E1AE-CCF7-486A-9725-98C9279C93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4500" y="4800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39" name="object 16">
              <a:extLst>
                <a:ext uri="{FF2B5EF4-FFF2-40B4-BE49-F238E27FC236}">
                  <a16:creationId xmlns:a16="http://schemas.microsoft.com/office/drawing/2014/main" id="{3A8D1976-EF4E-4704-8996-946A27BB2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845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9 h 189864"/>
                <a:gd name="T4" fmla="*/ 67764 w 190500"/>
                <a:gd name="T5" fmla="*/ 3837 h 189864"/>
                <a:gd name="T6" fmla="*/ 67545 w 190500"/>
                <a:gd name="T7" fmla="*/ 3909 h 189864"/>
                <a:gd name="T8" fmla="*/ 58701 w 190500"/>
                <a:gd name="T9" fmla="*/ 6829 h 189864"/>
                <a:gd name="T10" fmla="*/ 52524 w 190500"/>
                <a:gd name="T11" fmla="*/ 9943 h 189864"/>
                <a:gd name="T12" fmla="*/ 46428 w 190500"/>
                <a:gd name="T13" fmla="*/ 13016 h 189864"/>
                <a:gd name="T14" fmla="*/ 46272 w 190500"/>
                <a:gd name="T15" fmla="*/ 13095 h 189864"/>
                <a:gd name="T16" fmla="*/ 34967 w 190500"/>
                <a:gd name="T17" fmla="*/ 21043 h 189864"/>
                <a:gd name="T18" fmla="*/ 34236 w 190500"/>
                <a:gd name="T19" fmla="*/ 21734 h 189864"/>
                <a:gd name="T20" fmla="*/ 34236 w 190500"/>
                <a:gd name="T21" fmla="*/ 22197 h 189864"/>
                <a:gd name="T22" fmla="*/ 33745 w 190500"/>
                <a:gd name="T23" fmla="*/ 22197 h 189864"/>
                <a:gd name="T24" fmla="*/ 24951 w 190500"/>
                <a:gd name="T25" fmla="*/ 30507 h 189864"/>
                <a:gd name="T26" fmla="*/ 22044 w 190500"/>
                <a:gd name="T27" fmla="*/ 34180 h 189864"/>
                <a:gd name="T28" fmla="*/ 22044 w 190500"/>
                <a:gd name="T29" fmla="*/ 34389 h 189864"/>
                <a:gd name="T30" fmla="*/ 21878 w 190500"/>
                <a:gd name="T31" fmla="*/ 34389 h 189864"/>
                <a:gd name="T32" fmla="*/ 16387 w 190500"/>
                <a:gd name="T33" fmla="*/ 41325 h 189864"/>
                <a:gd name="T34" fmla="*/ 9852 w 190500"/>
                <a:gd name="T35" fmla="*/ 52621 h 189864"/>
                <a:gd name="T36" fmla="*/ 93 w 190500"/>
                <a:gd name="T37" fmla="*/ 92909 h 189864"/>
                <a:gd name="T38" fmla="*/ 0 w 190500"/>
                <a:gd name="T39" fmla="*/ 98058 h 189864"/>
                <a:gd name="T40" fmla="*/ 1451 w 190500"/>
                <a:gd name="T41" fmla="*/ 111723 h 189864"/>
                <a:gd name="T42" fmla="*/ 16906 w 190500"/>
                <a:gd name="T43" fmla="*/ 148270 h 189864"/>
                <a:gd name="T44" fmla="*/ 47025 w 190500"/>
                <a:gd name="T45" fmla="*/ 175186 h 189864"/>
                <a:gd name="T46" fmla="*/ 89261 w 190500"/>
                <a:gd name="T47" fmla="*/ 188672 h 189864"/>
                <a:gd name="T48" fmla="*/ 105592 w 190500"/>
                <a:gd name="T49" fmla="*/ 189526 h 189864"/>
                <a:gd name="T50" fmla="*/ 119580 w 190500"/>
                <a:gd name="T51" fmla="*/ 186929 h 189864"/>
                <a:gd name="T52" fmla="*/ 119580 w 190500"/>
                <a:gd name="T53" fmla="*/ 186789 h 189864"/>
                <a:gd name="T54" fmla="*/ 119983 w 190500"/>
                <a:gd name="T55" fmla="*/ 186789 h 189864"/>
                <a:gd name="T56" fmla="*/ 156073 w 190500"/>
                <a:gd name="T57" fmla="*/ 167936 h 189864"/>
                <a:gd name="T58" fmla="*/ 181129 w 190500"/>
                <a:gd name="T59" fmla="*/ 135245 h 189864"/>
                <a:gd name="T60" fmla="*/ 190427 w 190500"/>
                <a:gd name="T61" fmla="*/ 92909 h 189864"/>
                <a:gd name="T62" fmla="*/ 189139 w 190500"/>
                <a:gd name="T63" fmla="*/ 79080 h 189864"/>
                <a:gd name="T64" fmla="*/ 174015 w 190500"/>
                <a:gd name="T65" fmla="*/ 42039 h 189864"/>
                <a:gd name="T66" fmla="*/ 144165 w 190500"/>
                <a:gd name="T67" fmla="*/ 14687 h 189864"/>
                <a:gd name="T68" fmla="*/ 102375 w 190500"/>
                <a:gd name="T69" fmla="*/ 906 h 189864"/>
                <a:gd name="T70" fmla="*/ 86274 w 190500"/>
                <a:gd name="T7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9"/>
                  </a:lnTo>
                  <a:lnTo>
                    <a:pt x="67764" y="3837"/>
                  </a:lnTo>
                  <a:lnTo>
                    <a:pt x="67545" y="3909"/>
                  </a:lnTo>
                  <a:lnTo>
                    <a:pt x="58701" y="6829"/>
                  </a:lnTo>
                  <a:lnTo>
                    <a:pt x="52524" y="9943"/>
                  </a:lnTo>
                  <a:lnTo>
                    <a:pt x="46428" y="13016"/>
                  </a:lnTo>
                  <a:lnTo>
                    <a:pt x="46272" y="13095"/>
                  </a:lnTo>
                  <a:lnTo>
                    <a:pt x="34967" y="21043"/>
                  </a:lnTo>
                  <a:lnTo>
                    <a:pt x="34236" y="21734"/>
                  </a:lnTo>
                  <a:lnTo>
                    <a:pt x="34236" y="22197"/>
                  </a:lnTo>
                  <a:lnTo>
                    <a:pt x="33745" y="22197"/>
                  </a:lnTo>
                  <a:lnTo>
                    <a:pt x="24951" y="30507"/>
                  </a:lnTo>
                  <a:lnTo>
                    <a:pt x="22044" y="34180"/>
                  </a:lnTo>
                  <a:lnTo>
                    <a:pt x="22044" y="34389"/>
                  </a:lnTo>
                  <a:lnTo>
                    <a:pt x="21878" y="34389"/>
                  </a:lnTo>
                  <a:lnTo>
                    <a:pt x="16387" y="41325"/>
                  </a:lnTo>
                  <a:lnTo>
                    <a:pt x="9852" y="52621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70"/>
                  </a:lnTo>
                  <a:lnTo>
                    <a:pt x="47025" y="175186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80" y="186929"/>
                  </a:lnTo>
                  <a:lnTo>
                    <a:pt x="119580" y="186789"/>
                  </a:lnTo>
                  <a:lnTo>
                    <a:pt x="119983" y="186789"/>
                  </a:lnTo>
                  <a:lnTo>
                    <a:pt x="156073" y="167936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0" name="object 17">
              <a:extLst>
                <a:ext uri="{FF2B5EF4-FFF2-40B4-BE49-F238E27FC236}">
                  <a16:creationId xmlns:a16="http://schemas.microsoft.com/office/drawing/2014/main" id="{193A710D-1432-4FF3-B2A0-D18882A60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4350" y="4845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3 h 189864"/>
                <a:gd name="T22" fmla="*/ 174369 w 190500"/>
                <a:gd name="T23" fmla="*/ 147413 h 189864"/>
                <a:gd name="T24" fmla="*/ 145017 w 190500"/>
                <a:gd name="T25" fmla="*/ 175990 h 189864"/>
                <a:gd name="T26" fmla="*/ 105646 w 190500"/>
                <a:gd name="T27" fmla="*/ 189526 h 189864"/>
                <a:gd name="T28" fmla="*/ 89315 w 190500"/>
                <a:gd name="T29" fmla="*/ 188672 h 189864"/>
                <a:gd name="T30" fmla="*/ 47078 w 190500"/>
                <a:gd name="T31" fmla="*/ 175186 h 189864"/>
                <a:gd name="T32" fmla="*/ 16959 w 190500"/>
                <a:gd name="T33" fmla="*/ 148270 h 189864"/>
                <a:gd name="T34" fmla="*/ 1505 w 190500"/>
                <a:gd name="T35" fmla="*/ 111723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object 18">
              <a:extLst>
                <a:ext uri="{FF2B5EF4-FFF2-40B4-BE49-F238E27FC236}">
                  <a16:creationId xmlns:a16="http://schemas.microsoft.com/office/drawing/2014/main" id="{FF4EB1A7-E565-44FB-A752-E4BABB354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1600" y="57785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" name="object 19">
              <a:extLst>
                <a:ext uri="{FF2B5EF4-FFF2-40B4-BE49-F238E27FC236}">
                  <a16:creationId xmlns:a16="http://schemas.microsoft.com/office/drawing/2014/main" id="{751F34E4-1B2D-4E9F-876B-E8FA99B1A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58229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8 h 189864"/>
                <a:gd name="T4" fmla="*/ 66240 w 190500"/>
                <a:gd name="T5" fmla="*/ 4339 h 189864"/>
                <a:gd name="T6" fmla="*/ 66027 w 190500"/>
                <a:gd name="T7" fmla="*/ 4409 h 189864"/>
                <a:gd name="T8" fmla="*/ 24951 w 190500"/>
                <a:gd name="T9" fmla="*/ 30503 h 189864"/>
                <a:gd name="T10" fmla="*/ 11376 w 190500"/>
                <a:gd name="T11" fmla="*/ 49982 h 189864"/>
                <a:gd name="T12" fmla="*/ 11376 w 190500"/>
                <a:gd name="T13" fmla="*/ 50129 h 189864"/>
                <a:gd name="T14" fmla="*/ 93 w 190500"/>
                <a:gd name="T15" fmla="*/ 92908 h 189864"/>
                <a:gd name="T16" fmla="*/ 0 w 190500"/>
                <a:gd name="T17" fmla="*/ 98057 h 189864"/>
                <a:gd name="T18" fmla="*/ 1452 w 190500"/>
                <a:gd name="T19" fmla="*/ 111720 h 189864"/>
                <a:gd name="T20" fmla="*/ 16906 w 190500"/>
                <a:gd name="T21" fmla="*/ 148265 h 189864"/>
                <a:gd name="T22" fmla="*/ 47025 w 190500"/>
                <a:gd name="T23" fmla="*/ 175183 h 189864"/>
                <a:gd name="T24" fmla="*/ 89262 w 190500"/>
                <a:gd name="T25" fmla="*/ 188671 h 189864"/>
                <a:gd name="T26" fmla="*/ 105593 w 190500"/>
                <a:gd name="T27" fmla="*/ 189526 h 189864"/>
                <a:gd name="T28" fmla="*/ 119564 w 190500"/>
                <a:gd name="T29" fmla="*/ 186934 h 189864"/>
                <a:gd name="T30" fmla="*/ 127200 w 190500"/>
                <a:gd name="T31" fmla="*/ 184290 h 189864"/>
                <a:gd name="T32" fmla="*/ 127340 w 190500"/>
                <a:gd name="T33" fmla="*/ 184241 h 189864"/>
                <a:gd name="T34" fmla="*/ 165910 w 190500"/>
                <a:gd name="T35" fmla="*/ 158355 h 189864"/>
                <a:gd name="T36" fmla="*/ 186192 w 190500"/>
                <a:gd name="T37" fmla="*/ 122000 h 189864"/>
                <a:gd name="T38" fmla="*/ 190427 w 190500"/>
                <a:gd name="T39" fmla="*/ 92908 h 189864"/>
                <a:gd name="T40" fmla="*/ 189139 w 190500"/>
                <a:gd name="T41" fmla="*/ 79077 h 189864"/>
                <a:gd name="T42" fmla="*/ 174015 w 190500"/>
                <a:gd name="T43" fmla="*/ 42034 h 189864"/>
                <a:gd name="T44" fmla="*/ 144165 w 190500"/>
                <a:gd name="T45" fmla="*/ 14684 h 189864"/>
                <a:gd name="T46" fmla="*/ 102375 w 190500"/>
                <a:gd name="T47" fmla="*/ 906 h 189864"/>
                <a:gd name="T48" fmla="*/ 86274 w 190500"/>
                <a:gd name="T49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66240" y="4339"/>
                  </a:lnTo>
                  <a:lnTo>
                    <a:pt x="66027" y="4409"/>
                  </a:lnTo>
                  <a:lnTo>
                    <a:pt x="24951" y="30503"/>
                  </a:lnTo>
                  <a:lnTo>
                    <a:pt x="11376" y="49982"/>
                  </a:lnTo>
                  <a:lnTo>
                    <a:pt x="11376" y="5012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5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27200" y="184290"/>
                  </a:lnTo>
                  <a:lnTo>
                    <a:pt x="127340" y="184241"/>
                  </a:lnTo>
                  <a:lnTo>
                    <a:pt x="165910" y="158355"/>
                  </a:lnTo>
                  <a:lnTo>
                    <a:pt x="186192" y="12200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object 20">
              <a:extLst>
                <a:ext uri="{FF2B5EF4-FFF2-40B4-BE49-F238E27FC236}">
                  <a16:creationId xmlns:a16="http://schemas.microsoft.com/office/drawing/2014/main" id="{0B54ECAC-4CFE-463D-8352-7131732D8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1450" y="5822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object 21">
              <a:extLst>
                <a:ext uri="{FF2B5EF4-FFF2-40B4-BE49-F238E27FC236}">
                  <a16:creationId xmlns:a16="http://schemas.microsoft.com/office/drawing/2014/main" id="{3E592EA9-EC3F-41F9-AF55-2C7C442245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4700" y="47879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" name="object 22">
              <a:extLst>
                <a:ext uri="{FF2B5EF4-FFF2-40B4-BE49-F238E27FC236}">
                  <a16:creationId xmlns:a16="http://schemas.microsoft.com/office/drawing/2014/main" id="{2DF9428E-6B92-4EC1-8000-909D6CBF2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50" y="4832350"/>
              <a:ext cx="190500" cy="190500"/>
            </a:xfrm>
            <a:custGeom>
              <a:avLst/>
              <a:gdLst>
                <a:gd name="T0" fmla="*/ 180640 w 190500"/>
                <a:gd name="T1" fmla="*/ 53177 h 189864"/>
                <a:gd name="T2" fmla="*/ 9527 w 190500"/>
                <a:gd name="T3" fmla="*/ 53177 h 189864"/>
                <a:gd name="T4" fmla="*/ 9441 w 190500"/>
                <a:gd name="T5" fmla="*/ 53326 h 189864"/>
                <a:gd name="T6" fmla="*/ 4275 w 190500"/>
                <a:gd name="T7" fmla="*/ 66357 h 189864"/>
                <a:gd name="T8" fmla="*/ 1056 w 190500"/>
                <a:gd name="T9" fmla="*/ 80249 h 189864"/>
                <a:gd name="T10" fmla="*/ 93 w 190500"/>
                <a:gd name="T11" fmla="*/ 92908 h 189864"/>
                <a:gd name="T12" fmla="*/ 0 w 190500"/>
                <a:gd name="T13" fmla="*/ 98057 h 189864"/>
                <a:gd name="T14" fmla="*/ 1452 w 190500"/>
                <a:gd name="T15" fmla="*/ 111720 h 189864"/>
                <a:gd name="T16" fmla="*/ 3652 w 190500"/>
                <a:gd name="T17" fmla="*/ 120233 h 189864"/>
                <a:gd name="T18" fmla="*/ 3756 w 190500"/>
                <a:gd name="T19" fmla="*/ 120634 h 189864"/>
                <a:gd name="T20" fmla="*/ 25442 w 190500"/>
                <a:gd name="T21" fmla="*/ 158495 h 189864"/>
                <a:gd name="T22" fmla="*/ 59883 w 190500"/>
                <a:gd name="T23" fmla="*/ 181359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85906 w 190500"/>
                <a:gd name="T37" fmla="*/ 65892 h 189864"/>
                <a:gd name="T38" fmla="*/ 180830 w 190500"/>
                <a:gd name="T39" fmla="*/ 53496 h 189864"/>
                <a:gd name="T40" fmla="*/ 180640 w 190500"/>
                <a:gd name="T41" fmla="*/ 53177 h 189864"/>
                <a:gd name="T42" fmla="*/ 86274 w 190500"/>
                <a:gd name="T43" fmla="*/ 0 h 189864"/>
                <a:gd name="T44" fmla="*/ 72089 w 190500"/>
                <a:gd name="T45" fmla="*/ 2408 h 189864"/>
                <a:gd name="T46" fmla="*/ 58701 w 190500"/>
                <a:gd name="T47" fmla="*/ 6827 h 189864"/>
                <a:gd name="T48" fmla="*/ 46272 w 190500"/>
                <a:gd name="T49" fmla="*/ 13092 h 189864"/>
                <a:gd name="T50" fmla="*/ 37284 w 190500"/>
                <a:gd name="T51" fmla="*/ 19410 h 189864"/>
                <a:gd name="T52" fmla="*/ 37284 w 190500"/>
                <a:gd name="T53" fmla="*/ 19649 h 189864"/>
                <a:gd name="T54" fmla="*/ 36944 w 190500"/>
                <a:gd name="T55" fmla="*/ 19649 h 189864"/>
                <a:gd name="T56" fmla="*/ 34967 w 190500"/>
                <a:gd name="T57" fmla="*/ 21039 h 189864"/>
                <a:gd name="T58" fmla="*/ 24951 w 190500"/>
                <a:gd name="T59" fmla="*/ 30503 h 189864"/>
                <a:gd name="T60" fmla="*/ 16387 w 190500"/>
                <a:gd name="T61" fmla="*/ 41320 h 189864"/>
                <a:gd name="T62" fmla="*/ 9852 w 190500"/>
                <a:gd name="T63" fmla="*/ 52616 h 189864"/>
                <a:gd name="T64" fmla="*/ 9852 w 190500"/>
                <a:gd name="T65" fmla="*/ 53177 h 189864"/>
                <a:gd name="T66" fmla="*/ 180540 w 190500"/>
                <a:gd name="T67" fmla="*/ 53177 h 189864"/>
                <a:gd name="T68" fmla="*/ 180540 w 190500"/>
                <a:gd name="T69" fmla="*/ 53008 h 189864"/>
                <a:gd name="T70" fmla="*/ 155579 w 190500"/>
                <a:gd name="T71" fmla="*/ 22484 h 189864"/>
                <a:gd name="T72" fmla="*/ 117460 w 190500"/>
                <a:gd name="T73" fmla="*/ 3751 h 189864"/>
                <a:gd name="T74" fmla="*/ 102375 w 190500"/>
                <a:gd name="T75" fmla="*/ 906 h 189864"/>
                <a:gd name="T76" fmla="*/ 86274 w 190500"/>
                <a:gd name="T7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500" h="189864">
                  <a:moveTo>
                    <a:pt x="180640" y="53177"/>
                  </a:moveTo>
                  <a:lnTo>
                    <a:pt x="9527" y="53177"/>
                  </a:lnTo>
                  <a:lnTo>
                    <a:pt x="9441" y="53326"/>
                  </a:lnTo>
                  <a:lnTo>
                    <a:pt x="4275" y="66357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3652" y="120233"/>
                  </a:lnTo>
                  <a:lnTo>
                    <a:pt x="3756" y="120634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0830" y="53496"/>
                  </a:lnTo>
                  <a:lnTo>
                    <a:pt x="180640" y="5317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7284" y="19410"/>
                  </a:lnTo>
                  <a:lnTo>
                    <a:pt x="37284" y="19649"/>
                  </a:lnTo>
                  <a:lnTo>
                    <a:pt x="36944" y="19649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16387" y="41320"/>
                  </a:lnTo>
                  <a:lnTo>
                    <a:pt x="9852" y="52616"/>
                  </a:lnTo>
                  <a:lnTo>
                    <a:pt x="9852" y="53177"/>
                  </a:lnTo>
                  <a:lnTo>
                    <a:pt x="180540" y="53177"/>
                  </a:lnTo>
                  <a:lnTo>
                    <a:pt x="180540" y="53008"/>
                  </a:lnTo>
                  <a:lnTo>
                    <a:pt x="155579" y="22484"/>
                  </a:lnTo>
                  <a:lnTo>
                    <a:pt x="117460" y="3751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object 23">
              <a:extLst>
                <a:ext uri="{FF2B5EF4-FFF2-40B4-BE49-F238E27FC236}">
                  <a16:creationId xmlns:a16="http://schemas.microsoft.com/office/drawing/2014/main" id="{1E439F9F-E5C1-4B81-8350-645C360E8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4550" y="48323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object 24">
              <a:extLst>
                <a:ext uri="{FF2B5EF4-FFF2-40B4-BE49-F238E27FC236}">
                  <a16:creationId xmlns:a16="http://schemas.microsoft.com/office/drawing/2014/main" id="{5F2EAEE6-43F2-4C5B-AC07-5E4CBD9AC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7600" y="62738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8" name="object 25">
              <a:extLst>
                <a:ext uri="{FF2B5EF4-FFF2-40B4-BE49-F238E27FC236}">
                  <a16:creationId xmlns:a16="http://schemas.microsoft.com/office/drawing/2014/main" id="{0485789D-758B-46D5-86E3-DCBAA6F4F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63182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71330 w 190500"/>
                <a:gd name="T5" fmla="*/ 2659 h 189865"/>
                <a:gd name="T6" fmla="*/ 71330 w 190500"/>
                <a:gd name="T7" fmla="*/ 2885 h 189865"/>
                <a:gd name="T8" fmla="*/ 70645 w 190500"/>
                <a:gd name="T9" fmla="*/ 2885 h 189865"/>
                <a:gd name="T10" fmla="*/ 58701 w 190500"/>
                <a:gd name="T11" fmla="*/ 6827 h 189865"/>
                <a:gd name="T12" fmla="*/ 46272 w 190500"/>
                <a:gd name="T13" fmla="*/ 13092 h 189865"/>
                <a:gd name="T14" fmla="*/ 34967 w 190500"/>
                <a:gd name="T15" fmla="*/ 21039 h 189865"/>
                <a:gd name="T16" fmla="*/ 31706 w 190500"/>
                <a:gd name="T17" fmla="*/ 24120 h 189865"/>
                <a:gd name="T18" fmla="*/ 4275 w 190500"/>
                <a:gd name="T19" fmla="*/ 66357 h 189865"/>
                <a:gd name="T20" fmla="*/ 4274 w 190500"/>
                <a:gd name="T21" fmla="*/ 66893 h 189865"/>
                <a:gd name="T22" fmla="*/ 1056 w 190500"/>
                <a:gd name="T23" fmla="*/ 80249 h 189865"/>
                <a:gd name="T24" fmla="*/ 93 w 190500"/>
                <a:gd name="T25" fmla="*/ 92908 h 189865"/>
                <a:gd name="T26" fmla="*/ 0 w 190500"/>
                <a:gd name="T27" fmla="*/ 98057 h 189865"/>
                <a:gd name="T28" fmla="*/ 1452 w 190500"/>
                <a:gd name="T29" fmla="*/ 111720 h 189865"/>
                <a:gd name="T30" fmla="*/ 4046 w 190500"/>
                <a:gd name="T31" fmla="*/ 121757 h 189865"/>
                <a:gd name="T32" fmla="*/ 4274 w 190500"/>
                <a:gd name="T33" fmla="*/ 121757 h 189865"/>
                <a:gd name="T34" fmla="*/ 4274 w 190500"/>
                <a:gd name="T35" fmla="*/ 122638 h 189865"/>
                <a:gd name="T36" fmla="*/ 25442 w 190500"/>
                <a:gd name="T37" fmla="*/ 158495 h 189865"/>
                <a:gd name="T38" fmla="*/ 59883 w 190500"/>
                <a:gd name="T39" fmla="*/ 181359 h 189865"/>
                <a:gd name="T40" fmla="*/ 105593 w 190500"/>
                <a:gd name="T41" fmla="*/ 189526 h 189865"/>
                <a:gd name="T42" fmla="*/ 119564 w 190500"/>
                <a:gd name="T43" fmla="*/ 186934 h 189865"/>
                <a:gd name="T44" fmla="*/ 132740 w 190500"/>
                <a:gd name="T45" fmla="*/ 182371 h 189865"/>
                <a:gd name="T46" fmla="*/ 144963 w 190500"/>
                <a:gd name="T47" fmla="*/ 175987 h 189865"/>
                <a:gd name="T48" fmla="*/ 156073 w 190500"/>
                <a:gd name="T49" fmla="*/ 167932 h 189865"/>
                <a:gd name="T50" fmla="*/ 165818 w 190500"/>
                <a:gd name="T51" fmla="*/ 158445 h 189865"/>
                <a:gd name="T52" fmla="*/ 186192 w 190500"/>
                <a:gd name="T53" fmla="*/ 122000 h 189865"/>
                <a:gd name="T54" fmla="*/ 190427 w 190500"/>
                <a:gd name="T55" fmla="*/ 92908 h 189865"/>
                <a:gd name="T56" fmla="*/ 189139 w 190500"/>
                <a:gd name="T57" fmla="*/ 79077 h 189865"/>
                <a:gd name="T58" fmla="*/ 174015 w 190500"/>
                <a:gd name="T59" fmla="*/ 42034 h 189865"/>
                <a:gd name="T60" fmla="*/ 144165 w 190500"/>
                <a:gd name="T61" fmla="*/ 14684 h 189865"/>
                <a:gd name="T62" fmla="*/ 102375 w 190500"/>
                <a:gd name="T63" fmla="*/ 906 h 189865"/>
                <a:gd name="T64" fmla="*/ 86274 w 190500"/>
                <a:gd name="T65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71330" y="2659"/>
                  </a:lnTo>
                  <a:lnTo>
                    <a:pt x="71330" y="2885"/>
                  </a:lnTo>
                  <a:lnTo>
                    <a:pt x="70645" y="2885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31706" y="24120"/>
                  </a:lnTo>
                  <a:lnTo>
                    <a:pt x="4275" y="66357"/>
                  </a:lnTo>
                  <a:lnTo>
                    <a:pt x="4274" y="66893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4046" y="121757"/>
                  </a:lnTo>
                  <a:lnTo>
                    <a:pt x="4274" y="121757"/>
                  </a:lnTo>
                  <a:lnTo>
                    <a:pt x="4274" y="122638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32740" y="182371"/>
                  </a:lnTo>
                  <a:lnTo>
                    <a:pt x="144963" y="175987"/>
                  </a:lnTo>
                  <a:lnTo>
                    <a:pt x="156073" y="167932"/>
                  </a:lnTo>
                  <a:lnTo>
                    <a:pt x="165818" y="158445"/>
                  </a:lnTo>
                  <a:lnTo>
                    <a:pt x="186192" y="12200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object 26">
              <a:extLst>
                <a:ext uri="{FF2B5EF4-FFF2-40B4-BE49-F238E27FC236}">
                  <a16:creationId xmlns:a16="http://schemas.microsoft.com/office/drawing/2014/main" id="{A8852054-2F8B-41F2-B5DB-A9707ECB6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63182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26 h 189865"/>
                <a:gd name="T4" fmla="*/ 35021 w 190500"/>
                <a:gd name="T5" fmla="*/ 21039 h 189865"/>
                <a:gd name="T6" fmla="*/ 72143 w 190500"/>
                <a:gd name="T7" fmla="*/ 2408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4 h 189865"/>
                <a:gd name="T14" fmla="*/ 174068 w 190500"/>
                <a:gd name="T15" fmla="*/ 42034 h 189865"/>
                <a:gd name="T16" fmla="*/ 189193 w 190500"/>
                <a:gd name="T17" fmla="*/ 79077 h 189865"/>
                <a:gd name="T18" fmla="*/ 190480 w 190500"/>
                <a:gd name="T19" fmla="*/ 92908 h 189865"/>
                <a:gd name="T20" fmla="*/ 189398 w 190500"/>
                <a:gd name="T21" fmla="*/ 107840 h 189865"/>
                <a:gd name="T22" fmla="*/ 174369 w 190500"/>
                <a:gd name="T23" fmla="*/ 147408 h 189865"/>
                <a:gd name="T24" fmla="*/ 145017 w 190500"/>
                <a:gd name="T25" fmla="*/ 175987 h 189865"/>
                <a:gd name="T26" fmla="*/ 105646 w 190500"/>
                <a:gd name="T27" fmla="*/ 189526 h 189865"/>
                <a:gd name="T28" fmla="*/ 89315 w 190500"/>
                <a:gd name="T29" fmla="*/ 188671 h 189865"/>
                <a:gd name="T30" fmla="*/ 47079 w 190500"/>
                <a:gd name="T31" fmla="*/ 175183 h 189865"/>
                <a:gd name="T32" fmla="*/ 16959 w 190500"/>
                <a:gd name="T33" fmla="*/ 148265 h 189865"/>
                <a:gd name="T34" fmla="*/ 1505 w 190500"/>
                <a:gd name="T35" fmla="*/ 111720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object 27">
              <a:extLst>
                <a:ext uri="{FF2B5EF4-FFF2-40B4-BE49-F238E27FC236}">
                  <a16:creationId xmlns:a16="http://schemas.microsoft.com/office/drawing/2014/main" id="{3CDE7154-19B8-4ABB-A5F4-24BB2F02B9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7100" y="5778500"/>
              <a:ext cx="330200" cy="3302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1" name="object 28">
              <a:extLst>
                <a:ext uri="{FF2B5EF4-FFF2-40B4-BE49-F238E27FC236}">
                  <a16:creationId xmlns:a16="http://schemas.microsoft.com/office/drawing/2014/main" id="{2F970BA1-45EE-4D71-963C-605C10275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950" y="5822950"/>
              <a:ext cx="190500" cy="190500"/>
            </a:xfrm>
            <a:custGeom>
              <a:avLst/>
              <a:gdLst>
                <a:gd name="T0" fmla="*/ 180640 w 190500"/>
                <a:gd name="T1" fmla="*/ 53177 h 189864"/>
                <a:gd name="T2" fmla="*/ 9527 w 190500"/>
                <a:gd name="T3" fmla="*/ 53177 h 189864"/>
                <a:gd name="T4" fmla="*/ 9441 w 190500"/>
                <a:gd name="T5" fmla="*/ 53326 h 189864"/>
                <a:gd name="T6" fmla="*/ 4275 w 190500"/>
                <a:gd name="T7" fmla="*/ 66357 h 189864"/>
                <a:gd name="T8" fmla="*/ 1056 w 190500"/>
                <a:gd name="T9" fmla="*/ 80249 h 189864"/>
                <a:gd name="T10" fmla="*/ 93 w 190500"/>
                <a:gd name="T11" fmla="*/ 92908 h 189864"/>
                <a:gd name="T12" fmla="*/ 0 w 190500"/>
                <a:gd name="T13" fmla="*/ 98057 h 189864"/>
                <a:gd name="T14" fmla="*/ 1452 w 190500"/>
                <a:gd name="T15" fmla="*/ 111720 h 189864"/>
                <a:gd name="T16" fmla="*/ 3652 w 190500"/>
                <a:gd name="T17" fmla="*/ 120233 h 189864"/>
                <a:gd name="T18" fmla="*/ 3756 w 190500"/>
                <a:gd name="T19" fmla="*/ 120634 h 189864"/>
                <a:gd name="T20" fmla="*/ 25442 w 190500"/>
                <a:gd name="T21" fmla="*/ 158495 h 189864"/>
                <a:gd name="T22" fmla="*/ 59883 w 190500"/>
                <a:gd name="T23" fmla="*/ 181359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85906 w 190500"/>
                <a:gd name="T37" fmla="*/ 65892 h 189864"/>
                <a:gd name="T38" fmla="*/ 180830 w 190500"/>
                <a:gd name="T39" fmla="*/ 53496 h 189864"/>
                <a:gd name="T40" fmla="*/ 180640 w 190500"/>
                <a:gd name="T41" fmla="*/ 53177 h 189864"/>
                <a:gd name="T42" fmla="*/ 86274 w 190500"/>
                <a:gd name="T43" fmla="*/ 0 h 189864"/>
                <a:gd name="T44" fmla="*/ 72089 w 190500"/>
                <a:gd name="T45" fmla="*/ 2408 h 189864"/>
                <a:gd name="T46" fmla="*/ 58701 w 190500"/>
                <a:gd name="T47" fmla="*/ 6827 h 189864"/>
                <a:gd name="T48" fmla="*/ 46272 w 190500"/>
                <a:gd name="T49" fmla="*/ 13092 h 189864"/>
                <a:gd name="T50" fmla="*/ 37284 w 190500"/>
                <a:gd name="T51" fmla="*/ 19410 h 189864"/>
                <a:gd name="T52" fmla="*/ 37284 w 190500"/>
                <a:gd name="T53" fmla="*/ 19649 h 189864"/>
                <a:gd name="T54" fmla="*/ 36944 w 190500"/>
                <a:gd name="T55" fmla="*/ 19649 h 189864"/>
                <a:gd name="T56" fmla="*/ 34967 w 190500"/>
                <a:gd name="T57" fmla="*/ 21039 h 189864"/>
                <a:gd name="T58" fmla="*/ 24951 w 190500"/>
                <a:gd name="T59" fmla="*/ 30503 h 189864"/>
                <a:gd name="T60" fmla="*/ 16387 w 190500"/>
                <a:gd name="T61" fmla="*/ 41320 h 189864"/>
                <a:gd name="T62" fmla="*/ 9852 w 190500"/>
                <a:gd name="T63" fmla="*/ 52616 h 189864"/>
                <a:gd name="T64" fmla="*/ 9852 w 190500"/>
                <a:gd name="T65" fmla="*/ 53177 h 189864"/>
                <a:gd name="T66" fmla="*/ 180540 w 190500"/>
                <a:gd name="T67" fmla="*/ 53177 h 189864"/>
                <a:gd name="T68" fmla="*/ 180540 w 190500"/>
                <a:gd name="T69" fmla="*/ 53008 h 189864"/>
                <a:gd name="T70" fmla="*/ 155579 w 190500"/>
                <a:gd name="T71" fmla="*/ 22484 h 189864"/>
                <a:gd name="T72" fmla="*/ 117460 w 190500"/>
                <a:gd name="T73" fmla="*/ 3751 h 189864"/>
                <a:gd name="T74" fmla="*/ 102375 w 190500"/>
                <a:gd name="T75" fmla="*/ 906 h 189864"/>
                <a:gd name="T76" fmla="*/ 86274 w 190500"/>
                <a:gd name="T7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90500" h="189864">
                  <a:moveTo>
                    <a:pt x="180640" y="53177"/>
                  </a:moveTo>
                  <a:lnTo>
                    <a:pt x="9527" y="53177"/>
                  </a:lnTo>
                  <a:lnTo>
                    <a:pt x="9441" y="53326"/>
                  </a:lnTo>
                  <a:lnTo>
                    <a:pt x="4275" y="66357"/>
                  </a:lnTo>
                  <a:lnTo>
                    <a:pt x="1056" y="8024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3652" y="120233"/>
                  </a:lnTo>
                  <a:lnTo>
                    <a:pt x="3756" y="120634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0830" y="53496"/>
                  </a:lnTo>
                  <a:lnTo>
                    <a:pt x="180640" y="5317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46272" y="13092"/>
                  </a:lnTo>
                  <a:lnTo>
                    <a:pt x="37284" y="19410"/>
                  </a:lnTo>
                  <a:lnTo>
                    <a:pt x="37284" y="19649"/>
                  </a:lnTo>
                  <a:lnTo>
                    <a:pt x="36944" y="19649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16387" y="41320"/>
                  </a:lnTo>
                  <a:lnTo>
                    <a:pt x="9852" y="52616"/>
                  </a:lnTo>
                  <a:lnTo>
                    <a:pt x="9852" y="53177"/>
                  </a:lnTo>
                  <a:lnTo>
                    <a:pt x="180540" y="53177"/>
                  </a:lnTo>
                  <a:lnTo>
                    <a:pt x="180540" y="53008"/>
                  </a:lnTo>
                  <a:lnTo>
                    <a:pt x="155579" y="22484"/>
                  </a:lnTo>
                  <a:lnTo>
                    <a:pt x="117460" y="3751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object 29">
              <a:extLst>
                <a:ext uri="{FF2B5EF4-FFF2-40B4-BE49-F238E27FC236}">
                  <a16:creationId xmlns:a16="http://schemas.microsoft.com/office/drawing/2014/main" id="{5D349EB2-6842-4643-B614-553F73C0C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6950" y="5822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object 30">
              <a:extLst>
                <a:ext uri="{FF2B5EF4-FFF2-40B4-BE49-F238E27FC236}">
                  <a16:creationId xmlns:a16="http://schemas.microsoft.com/office/drawing/2014/main" id="{070CB79E-574A-4BC2-B4D0-179206265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63100" y="62865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object 31">
              <a:extLst>
                <a:ext uri="{FF2B5EF4-FFF2-40B4-BE49-F238E27FC236}">
                  <a16:creationId xmlns:a16="http://schemas.microsoft.com/office/drawing/2014/main" id="{E7CB26D2-FD87-4F09-B07D-1AD3CC69D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0" y="63309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32193 w 190500"/>
                <a:gd name="T5" fmla="*/ 23664 h 189865"/>
                <a:gd name="T6" fmla="*/ 24951 w 190500"/>
                <a:gd name="T7" fmla="*/ 30507 h 189865"/>
                <a:gd name="T8" fmla="*/ 16387 w 190500"/>
                <a:gd name="T9" fmla="*/ 41325 h 189865"/>
                <a:gd name="T10" fmla="*/ 10857 w 190500"/>
                <a:gd name="T11" fmla="*/ 50883 h 189865"/>
                <a:gd name="T12" fmla="*/ 10857 w 190500"/>
                <a:gd name="T13" fmla="*/ 51153 h 189865"/>
                <a:gd name="T14" fmla="*/ 10701 w 190500"/>
                <a:gd name="T15" fmla="*/ 51153 h 189865"/>
                <a:gd name="T16" fmla="*/ 93 w 190500"/>
                <a:gd name="T17" fmla="*/ 92909 h 189865"/>
                <a:gd name="T18" fmla="*/ 0 w 190500"/>
                <a:gd name="T19" fmla="*/ 98058 h 189865"/>
                <a:gd name="T20" fmla="*/ 1451 w 190500"/>
                <a:gd name="T21" fmla="*/ 111723 h 189865"/>
                <a:gd name="T22" fmla="*/ 4703 w 190500"/>
                <a:gd name="T23" fmla="*/ 124305 h 189865"/>
                <a:gd name="T24" fmla="*/ 4761 w 190500"/>
                <a:gd name="T25" fmla="*/ 124529 h 189865"/>
                <a:gd name="T26" fmla="*/ 25442 w 190500"/>
                <a:gd name="T27" fmla="*/ 158499 h 189865"/>
                <a:gd name="T28" fmla="*/ 59883 w 190500"/>
                <a:gd name="T29" fmla="*/ 181361 h 189865"/>
                <a:gd name="T30" fmla="*/ 105592 w 190500"/>
                <a:gd name="T31" fmla="*/ 189526 h 189865"/>
                <a:gd name="T32" fmla="*/ 119563 w 190500"/>
                <a:gd name="T33" fmla="*/ 186935 h 189865"/>
                <a:gd name="T34" fmla="*/ 156073 w 190500"/>
                <a:gd name="T35" fmla="*/ 167936 h 189865"/>
                <a:gd name="T36" fmla="*/ 181129 w 190500"/>
                <a:gd name="T37" fmla="*/ 135245 h 189865"/>
                <a:gd name="T38" fmla="*/ 190427 w 190500"/>
                <a:gd name="T39" fmla="*/ 92909 h 189865"/>
                <a:gd name="T40" fmla="*/ 189139 w 190500"/>
                <a:gd name="T41" fmla="*/ 79080 h 189865"/>
                <a:gd name="T42" fmla="*/ 174015 w 190500"/>
                <a:gd name="T43" fmla="*/ 42039 h 189865"/>
                <a:gd name="T44" fmla="*/ 144165 w 190500"/>
                <a:gd name="T45" fmla="*/ 14687 h 189865"/>
                <a:gd name="T46" fmla="*/ 102375 w 190500"/>
                <a:gd name="T47" fmla="*/ 906 h 189865"/>
                <a:gd name="T48" fmla="*/ 86274 w 190500"/>
                <a:gd name="T49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32193" y="23664"/>
                  </a:lnTo>
                  <a:lnTo>
                    <a:pt x="24951" y="30507"/>
                  </a:lnTo>
                  <a:lnTo>
                    <a:pt x="16387" y="41325"/>
                  </a:lnTo>
                  <a:lnTo>
                    <a:pt x="10857" y="50883"/>
                  </a:lnTo>
                  <a:lnTo>
                    <a:pt x="10857" y="51153"/>
                  </a:lnTo>
                  <a:lnTo>
                    <a:pt x="10701" y="51153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4703" y="124305"/>
                  </a:lnTo>
                  <a:lnTo>
                    <a:pt x="4761" y="124529"/>
                  </a:lnTo>
                  <a:lnTo>
                    <a:pt x="25442" y="158499"/>
                  </a:lnTo>
                  <a:lnTo>
                    <a:pt x="59883" y="181361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56073" y="167936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object 32">
              <a:extLst>
                <a:ext uri="{FF2B5EF4-FFF2-40B4-BE49-F238E27FC236}">
                  <a16:creationId xmlns:a16="http://schemas.microsoft.com/office/drawing/2014/main" id="{B1978241-C440-41AE-A6E1-F4AE995A6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2950" y="63309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1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6 h 189865"/>
                <a:gd name="T32" fmla="*/ 16959 w 190500"/>
                <a:gd name="T33" fmla="*/ 148270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6"/>
                  </a:lnTo>
                  <a:lnTo>
                    <a:pt x="16959" y="148270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object 33">
              <a:extLst>
                <a:ext uri="{FF2B5EF4-FFF2-40B4-BE49-F238E27FC236}">
                  <a16:creationId xmlns:a16="http://schemas.microsoft.com/office/drawing/2014/main" id="{4E51EB6D-91A3-490D-A1BC-431D21D127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7600" y="48641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7" name="object 34">
              <a:extLst>
                <a:ext uri="{FF2B5EF4-FFF2-40B4-BE49-F238E27FC236}">
                  <a16:creationId xmlns:a16="http://schemas.microsoft.com/office/drawing/2014/main" id="{597F1206-5956-4F71-A284-30EDF52CB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49085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2 h 189864"/>
                <a:gd name="T4" fmla="*/ 16387 w 190500"/>
                <a:gd name="T5" fmla="*/ 41320 h 189864"/>
                <a:gd name="T6" fmla="*/ 1226 w 190500"/>
                <a:gd name="T7" fmla="*/ 79515 h 189864"/>
                <a:gd name="T8" fmla="*/ 1226 w 190500"/>
                <a:gd name="T9" fmla="*/ 80609 h 189864"/>
                <a:gd name="T10" fmla="*/ 1028 w 190500"/>
                <a:gd name="T11" fmla="*/ 80609 h 189864"/>
                <a:gd name="T12" fmla="*/ 93 w 190500"/>
                <a:gd name="T13" fmla="*/ 92908 h 189864"/>
                <a:gd name="T14" fmla="*/ 0 w 190500"/>
                <a:gd name="T15" fmla="*/ 98057 h 189864"/>
                <a:gd name="T16" fmla="*/ 1452 w 190500"/>
                <a:gd name="T17" fmla="*/ 111720 h 189864"/>
                <a:gd name="T18" fmla="*/ 16906 w 190500"/>
                <a:gd name="T19" fmla="*/ 148265 h 189864"/>
                <a:gd name="T20" fmla="*/ 47025 w 190500"/>
                <a:gd name="T21" fmla="*/ 175183 h 189864"/>
                <a:gd name="T22" fmla="*/ 89262 w 190500"/>
                <a:gd name="T23" fmla="*/ 188671 h 189864"/>
                <a:gd name="T24" fmla="*/ 105593 w 190500"/>
                <a:gd name="T25" fmla="*/ 189526 h 189864"/>
                <a:gd name="T26" fmla="*/ 119564 w 190500"/>
                <a:gd name="T27" fmla="*/ 186934 h 189864"/>
                <a:gd name="T28" fmla="*/ 156073 w 190500"/>
                <a:gd name="T29" fmla="*/ 167932 h 189864"/>
                <a:gd name="T30" fmla="*/ 181129 w 190500"/>
                <a:gd name="T31" fmla="*/ 135240 h 189864"/>
                <a:gd name="T32" fmla="*/ 190427 w 190500"/>
                <a:gd name="T33" fmla="*/ 92908 h 189864"/>
                <a:gd name="T34" fmla="*/ 189139 w 190500"/>
                <a:gd name="T35" fmla="*/ 79077 h 189864"/>
                <a:gd name="T36" fmla="*/ 174015 w 190500"/>
                <a:gd name="T37" fmla="*/ 42034 h 189864"/>
                <a:gd name="T38" fmla="*/ 144165 w 190500"/>
                <a:gd name="T39" fmla="*/ 14684 h 189864"/>
                <a:gd name="T40" fmla="*/ 102375 w 190500"/>
                <a:gd name="T41" fmla="*/ 906 h 189864"/>
                <a:gd name="T42" fmla="*/ 86274 w 190500"/>
                <a:gd name="T43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2"/>
                  </a:lnTo>
                  <a:lnTo>
                    <a:pt x="16387" y="41320"/>
                  </a:lnTo>
                  <a:lnTo>
                    <a:pt x="1226" y="79515"/>
                  </a:lnTo>
                  <a:lnTo>
                    <a:pt x="1226" y="80609"/>
                  </a:lnTo>
                  <a:lnTo>
                    <a:pt x="1028" y="80609"/>
                  </a:lnTo>
                  <a:lnTo>
                    <a:pt x="93" y="92908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5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74015" y="42034"/>
                  </a:lnTo>
                  <a:lnTo>
                    <a:pt x="144165" y="1468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object 35">
              <a:extLst>
                <a:ext uri="{FF2B5EF4-FFF2-40B4-BE49-F238E27FC236}">
                  <a16:creationId xmlns:a16="http://schemas.microsoft.com/office/drawing/2014/main" id="{CD772813-D3D8-4600-941E-6A1D630A47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0" y="49085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26 h 189864"/>
                <a:gd name="T4" fmla="*/ 35021 w 190500"/>
                <a:gd name="T5" fmla="*/ 21039 h 189864"/>
                <a:gd name="T6" fmla="*/ 72143 w 190500"/>
                <a:gd name="T7" fmla="*/ 2408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4 h 189864"/>
                <a:gd name="T14" fmla="*/ 174068 w 190500"/>
                <a:gd name="T15" fmla="*/ 42034 h 189864"/>
                <a:gd name="T16" fmla="*/ 189193 w 190500"/>
                <a:gd name="T17" fmla="*/ 79077 h 189864"/>
                <a:gd name="T18" fmla="*/ 190480 w 190500"/>
                <a:gd name="T19" fmla="*/ 92908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9 w 190500"/>
                <a:gd name="T31" fmla="*/ 175183 h 189864"/>
                <a:gd name="T32" fmla="*/ 16959 w 190500"/>
                <a:gd name="T33" fmla="*/ 148265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5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object 36">
              <a:extLst>
                <a:ext uri="{FF2B5EF4-FFF2-40B4-BE49-F238E27FC236}">
                  <a16:creationId xmlns:a16="http://schemas.microsoft.com/office/drawing/2014/main" id="{24D399D3-0563-4930-85A2-64093F6FBE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09000" y="5689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0" name="object 37">
              <a:extLst>
                <a:ext uri="{FF2B5EF4-FFF2-40B4-BE49-F238E27FC236}">
                  <a16:creationId xmlns:a16="http://schemas.microsoft.com/office/drawing/2014/main" id="{40EFDDA6-5D84-4670-AF01-3796554B80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5734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7 h 189864"/>
                <a:gd name="T10" fmla="*/ 1451 w 190500"/>
                <a:gd name="T11" fmla="*/ 111720 h 189864"/>
                <a:gd name="T12" fmla="*/ 16906 w 190500"/>
                <a:gd name="T13" fmla="*/ 148264 h 189864"/>
                <a:gd name="T14" fmla="*/ 47025 w 190500"/>
                <a:gd name="T15" fmla="*/ 175183 h 189864"/>
                <a:gd name="T16" fmla="*/ 89261 w 190500"/>
                <a:gd name="T17" fmla="*/ 188671 h 189864"/>
                <a:gd name="T18" fmla="*/ 105592 w 190500"/>
                <a:gd name="T19" fmla="*/ 189526 h 189864"/>
                <a:gd name="T20" fmla="*/ 119563 w 190500"/>
                <a:gd name="T21" fmla="*/ 186934 h 189864"/>
                <a:gd name="T22" fmla="*/ 156073 w 190500"/>
                <a:gd name="T23" fmla="*/ 167932 h 189864"/>
                <a:gd name="T24" fmla="*/ 181129 w 190500"/>
                <a:gd name="T25" fmla="*/ 135240 h 189864"/>
                <a:gd name="T26" fmla="*/ 190427 w 190500"/>
                <a:gd name="T27" fmla="*/ 92909 h 189864"/>
                <a:gd name="T28" fmla="*/ 189139 w 190500"/>
                <a:gd name="T29" fmla="*/ 79080 h 189864"/>
                <a:gd name="T30" fmla="*/ 174015 w 190500"/>
                <a:gd name="T31" fmla="*/ 42039 h 189864"/>
                <a:gd name="T32" fmla="*/ 144165 w 190500"/>
                <a:gd name="T33" fmla="*/ 14687 h 189864"/>
                <a:gd name="T34" fmla="*/ 102375 w 190500"/>
                <a:gd name="T35" fmla="*/ 906 h 189864"/>
                <a:gd name="T36" fmla="*/ 86274 w 190500"/>
                <a:gd name="T37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1" y="188671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object 38">
              <a:extLst>
                <a:ext uri="{FF2B5EF4-FFF2-40B4-BE49-F238E27FC236}">
                  <a16:creationId xmlns:a16="http://schemas.microsoft.com/office/drawing/2014/main" id="{EE8597E1-8A58-4E1E-B955-C76D84D97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8850" y="5734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object 39">
              <a:extLst>
                <a:ext uri="{FF2B5EF4-FFF2-40B4-BE49-F238E27FC236}">
                  <a16:creationId xmlns:a16="http://schemas.microsoft.com/office/drawing/2014/main" id="{85FC1253-2E15-4D1D-A53A-FDF4B3ABA2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8900" y="53086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3" name="object 40">
              <a:extLst>
                <a:ext uri="{FF2B5EF4-FFF2-40B4-BE49-F238E27FC236}">
                  <a16:creationId xmlns:a16="http://schemas.microsoft.com/office/drawing/2014/main" id="{E7F05501-2531-45FF-9CD5-7DD1FB38C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53530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72089 w 190500"/>
                <a:gd name="T3" fmla="*/ 2409 h 189864"/>
                <a:gd name="T4" fmla="*/ 58701 w 190500"/>
                <a:gd name="T5" fmla="*/ 6829 h 189864"/>
                <a:gd name="T6" fmla="*/ 46272 w 190500"/>
                <a:gd name="T7" fmla="*/ 13095 h 189864"/>
                <a:gd name="T8" fmla="*/ 36278 w 190500"/>
                <a:gd name="T9" fmla="*/ 20121 h 189864"/>
                <a:gd name="T10" fmla="*/ 9441 w 190500"/>
                <a:gd name="T11" fmla="*/ 53331 h 189864"/>
                <a:gd name="T12" fmla="*/ 5798 w 190500"/>
                <a:gd name="T13" fmla="*/ 62521 h 189864"/>
                <a:gd name="T14" fmla="*/ 5798 w 190500"/>
                <a:gd name="T15" fmla="*/ 62833 h 189864"/>
                <a:gd name="T16" fmla="*/ 4275 w 190500"/>
                <a:gd name="T17" fmla="*/ 66362 h 189864"/>
                <a:gd name="T18" fmla="*/ 1056 w 190500"/>
                <a:gd name="T19" fmla="*/ 80252 h 189864"/>
                <a:gd name="T20" fmla="*/ 93 w 190500"/>
                <a:gd name="T21" fmla="*/ 92909 h 189864"/>
                <a:gd name="T22" fmla="*/ 0 w 190500"/>
                <a:gd name="T23" fmla="*/ 98057 h 189864"/>
                <a:gd name="T24" fmla="*/ 1451 w 190500"/>
                <a:gd name="T25" fmla="*/ 111720 h 189864"/>
                <a:gd name="T26" fmla="*/ 4816 w 190500"/>
                <a:gd name="T27" fmla="*/ 124736 h 189864"/>
                <a:gd name="T28" fmla="*/ 5708 w 190500"/>
                <a:gd name="T29" fmla="*/ 126841 h 189864"/>
                <a:gd name="T30" fmla="*/ 5798 w 190500"/>
                <a:gd name="T31" fmla="*/ 127053 h 189864"/>
                <a:gd name="T32" fmla="*/ 35513 w 190500"/>
                <a:gd name="T33" fmla="*/ 167514 h 189864"/>
                <a:gd name="T34" fmla="*/ 73994 w 190500"/>
                <a:gd name="T35" fmla="*/ 185902 h 189864"/>
                <a:gd name="T36" fmla="*/ 105592 w 190500"/>
                <a:gd name="T37" fmla="*/ 189526 h 189864"/>
                <a:gd name="T38" fmla="*/ 119563 w 190500"/>
                <a:gd name="T39" fmla="*/ 186934 h 189864"/>
                <a:gd name="T40" fmla="*/ 156073 w 190500"/>
                <a:gd name="T41" fmla="*/ 167932 h 189864"/>
                <a:gd name="T42" fmla="*/ 181129 w 190500"/>
                <a:gd name="T43" fmla="*/ 135240 h 189864"/>
                <a:gd name="T44" fmla="*/ 190427 w 190500"/>
                <a:gd name="T45" fmla="*/ 92909 h 189864"/>
                <a:gd name="T46" fmla="*/ 189139 w 190500"/>
                <a:gd name="T47" fmla="*/ 79080 h 189864"/>
                <a:gd name="T48" fmla="*/ 185900 w 190500"/>
                <a:gd name="T49" fmla="*/ 65881 h 189864"/>
                <a:gd name="T50" fmla="*/ 185630 w 190500"/>
                <a:gd name="T51" fmla="*/ 65881 h 189864"/>
                <a:gd name="T52" fmla="*/ 185630 w 190500"/>
                <a:gd name="T53" fmla="*/ 65222 h 189864"/>
                <a:gd name="T54" fmla="*/ 165563 w 190500"/>
                <a:gd name="T55" fmla="*/ 31653 h 189864"/>
                <a:gd name="T56" fmla="*/ 131424 w 190500"/>
                <a:gd name="T57" fmla="*/ 8394 h 189864"/>
                <a:gd name="T58" fmla="*/ 102375 w 190500"/>
                <a:gd name="T59" fmla="*/ 906 h 189864"/>
                <a:gd name="T60" fmla="*/ 86274 w 190500"/>
                <a:gd name="T6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72089" y="2409"/>
                  </a:lnTo>
                  <a:lnTo>
                    <a:pt x="58701" y="6829"/>
                  </a:lnTo>
                  <a:lnTo>
                    <a:pt x="46272" y="13095"/>
                  </a:lnTo>
                  <a:lnTo>
                    <a:pt x="36278" y="20121"/>
                  </a:lnTo>
                  <a:lnTo>
                    <a:pt x="9441" y="53331"/>
                  </a:lnTo>
                  <a:lnTo>
                    <a:pt x="5798" y="62521"/>
                  </a:lnTo>
                  <a:lnTo>
                    <a:pt x="5798" y="62833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4816" y="124736"/>
                  </a:lnTo>
                  <a:lnTo>
                    <a:pt x="5708" y="126841"/>
                  </a:lnTo>
                  <a:lnTo>
                    <a:pt x="5798" y="127053"/>
                  </a:lnTo>
                  <a:lnTo>
                    <a:pt x="35513" y="167514"/>
                  </a:lnTo>
                  <a:lnTo>
                    <a:pt x="73994" y="185902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56073" y="167932"/>
                  </a:lnTo>
                  <a:lnTo>
                    <a:pt x="181129" y="1352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0" y="65881"/>
                  </a:lnTo>
                  <a:lnTo>
                    <a:pt x="185630" y="65881"/>
                  </a:lnTo>
                  <a:lnTo>
                    <a:pt x="185630" y="65222"/>
                  </a:lnTo>
                  <a:lnTo>
                    <a:pt x="165563" y="31653"/>
                  </a:lnTo>
                  <a:lnTo>
                    <a:pt x="131424" y="839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4" name="object 41">
              <a:extLst>
                <a:ext uri="{FF2B5EF4-FFF2-40B4-BE49-F238E27FC236}">
                  <a16:creationId xmlns:a16="http://schemas.microsoft.com/office/drawing/2014/main" id="{98013AA6-D82A-4A55-A202-159AAF352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8750" y="53530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5" name="object 42">
              <a:extLst>
                <a:ext uri="{FF2B5EF4-FFF2-40B4-BE49-F238E27FC236}">
                  <a16:creationId xmlns:a16="http://schemas.microsoft.com/office/drawing/2014/main" id="{0B542B5B-3EAA-4973-9B97-CAAD4708DF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5200" y="5270500"/>
              <a:ext cx="330200" cy="3302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object 43">
              <a:extLst>
                <a:ext uri="{FF2B5EF4-FFF2-40B4-BE49-F238E27FC236}">
                  <a16:creationId xmlns:a16="http://schemas.microsoft.com/office/drawing/2014/main" id="{5E143C08-FD6C-4BA1-B2BA-C1285654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0" y="5314950"/>
              <a:ext cx="190500" cy="190500"/>
            </a:xfrm>
            <a:custGeom>
              <a:avLst/>
              <a:gdLst>
                <a:gd name="T0" fmla="*/ 185276 w 190500"/>
                <a:gd name="T1" fmla="*/ 64357 h 189864"/>
                <a:gd name="T2" fmla="*/ 5070 w 190500"/>
                <a:gd name="T3" fmla="*/ 64357 h 189864"/>
                <a:gd name="T4" fmla="*/ 4275 w 190500"/>
                <a:gd name="T5" fmla="*/ 66362 h 189864"/>
                <a:gd name="T6" fmla="*/ 1056 w 190500"/>
                <a:gd name="T7" fmla="*/ 80252 h 189864"/>
                <a:gd name="T8" fmla="*/ 93 w 190500"/>
                <a:gd name="T9" fmla="*/ 92909 h 189864"/>
                <a:gd name="T10" fmla="*/ 0 w 190500"/>
                <a:gd name="T11" fmla="*/ 98057 h 189864"/>
                <a:gd name="T12" fmla="*/ 1451 w 190500"/>
                <a:gd name="T13" fmla="*/ 111720 h 189864"/>
                <a:gd name="T14" fmla="*/ 4816 w 190500"/>
                <a:gd name="T15" fmla="*/ 124736 h 189864"/>
                <a:gd name="T16" fmla="*/ 5062 w 190500"/>
                <a:gd name="T17" fmla="*/ 125317 h 189864"/>
                <a:gd name="T18" fmla="*/ 5280 w 190500"/>
                <a:gd name="T19" fmla="*/ 125317 h 189864"/>
                <a:gd name="T20" fmla="*/ 5280 w 190500"/>
                <a:gd name="T21" fmla="*/ 125830 h 189864"/>
                <a:gd name="T22" fmla="*/ 25442 w 190500"/>
                <a:gd name="T23" fmla="*/ 158495 h 189864"/>
                <a:gd name="T24" fmla="*/ 59883 w 190500"/>
                <a:gd name="T25" fmla="*/ 181359 h 189864"/>
                <a:gd name="T26" fmla="*/ 105592 w 190500"/>
                <a:gd name="T27" fmla="*/ 189526 h 189864"/>
                <a:gd name="T28" fmla="*/ 105864 w 190500"/>
                <a:gd name="T29" fmla="*/ 189475 h 189864"/>
                <a:gd name="T30" fmla="*/ 105864 w 190500"/>
                <a:gd name="T31" fmla="*/ 189325 h 189864"/>
                <a:gd name="T32" fmla="*/ 106673 w 190500"/>
                <a:gd name="T33" fmla="*/ 189325 h 189864"/>
                <a:gd name="T34" fmla="*/ 119563 w 190500"/>
                <a:gd name="T35" fmla="*/ 186934 h 189864"/>
                <a:gd name="T36" fmla="*/ 121104 w 190500"/>
                <a:gd name="T37" fmla="*/ 186401 h 189864"/>
                <a:gd name="T38" fmla="*/ 121460 w 190500"/>
                <a:gd name="T39" fmla="*/ 186277 h 189864"/>
                <a:gd name="T40" fmla="*/ 132740 w 190500"/>
                <a:gd name="T41" fmla="*/ 182371 h 189864"/>
                <a:gd name="T42" fmla="*/ 142440 w 190500"/>
                <a:gd name="T43" fmla="*/ 177305 h 189864"/>
                <a:gd name="T44" fmla="*/ 142440 w 190500"/>
                <a:gd name="T45" fmla="*/ 177133 h 189864"/>
                <a:gd name="T46" fmla="*/ 142768 w 190500"/>
                <a:gd name="T47" fmla="*/ 177133 h 189864"/>
                <a:gd name="T48" fmla="*/ 174315 w 190500"/>
                <a:gd name="T49" fmla="*/ 147408 h 189864"/>
                <a:gd name="T50" fmla="*/ 189344 w 190500"/>
                <a:gd name="T51" fmla="*/ 107840 h 189864"/>
                <a:gd name="T52" fmla="*/ 190427 w 190500"/>
                <a:gd name="T53" fmla="*/ 92909 h 189864"/>
                <a:gd name="T54" fmla="*/ 189139 w 190500"/>
                <a:gd name="T55" fmla="*/ 79080 h 189864"/>
                <a:gd name="T56" fmla="*/ 185906 w 190500"/>
                <a:gd name="T57" fmla="*/ 65896 h 189864"/>
                <a:gd name="T58" fmla="*/ 185276 w 190500"/>
                <a:gd name="T59" fmla="*/ 64357 h 189864"/>
                <a:gd name="T60" fmla="*/ 86274 w 190500"/>
                <a:gd name="T61" fmla="*/ 0 h 189864"/>
                <a:gd name="T62" fmla="*/ 84528 w 190500"/>
                <a:gd name="T63" fmla="*/ 296 h 189864"/>
                <a:gd name="T64" fmla="*/ 84215 w 190500"/>
                <a:gd name="T65" fmla="*/ 349 h 189864"/>
                <a:gd name="T66" fmla="*/ 72089 w 190500"/>
                <a:gd name="T67" fmla="*/ 2409 h 189864"/>
                <a:gd name="T68" fmla="*/ 69288 w 190500"/>
                <a:gd name="T69" fmla="*/ 3334 h 189864"/>
                <a:gd name="T70" fmla="*/ 69096 w 190500"/>
                <a:gd name="T71" fmla="*/ 3397 h 189864"/>
                <a:gd name="T72" fmla="*/ 60144 w 190500"/>
                <a:gd name="T73" fmla="*/ 6353 h 189864"/>
                <a:gd name="T74" fmla="*/ 59863 w 190500"/>
                <a:gd name="T75" fmla="*/ 6445 h 189864"/>
                <a:gd name="T76" fmla="*/ 58701 w 190500"/>
                <a:gd name="T77" fmla="*/ 6829 h 189864"/>
                <a:gd name="T78" fmla="*/ 47952 w 190500"/>
                <a:gd name="T79" fmla="*/ 12248 h 189864"/>
                <a:gd name="T80" fmla="*/ 47952 w 190500"/>
                <a:gd name="T81" fmla="*/ 12541 h 189864"/>
                <a:gd name="T82" fmla="*/ 47370 w 190500"/>
                <a:gd name="T83" fmla="*/ 12541 h 189864"/>
                <a:gd name="T84" fmla="*/ 16387 w 190500"/>
                <a:gd name="T85" fmla="*/ 41325 h 189864"/>
                <a:gd name="T86" fmla="*/ 5280 w 190500"/>
                <a:gd name="T87" fmla="*/ 63829 h 189864"/>
                <a:gd name="T88" fmla="*/ 5280 w 190500"/>
                <a:gd name="T89" fmla="*/ 64357 h 189864"/>
                <a:gd name="T90" fmla="*/ 185112 w 190500"/>
                <a:gd name="T91" fmla="*/ 64357 h 189864"/>
                <a:gd name="T92" fmla="*/ 185112 w 190500"/>
                <a:gd name="T93" fmla="*/ 63957 h 189864"/>
                <a:gd name="T94" fmla="*/ 155579 w 190500"/>
                <a:gd name="T95" fmla="*/ 22488 h 189864"/>
                <a:gd name="T96" fmla="*/ 117460 w 190500"/>
                <a:gd name="T97" fmla="*/ 3752 h 189864"/>
                <a:gd name="T98" fmla="*/ 102375 w 190500"/>
                <a:gd name="T99" fmla="*/ 906 h 189864"/>
                <a:gd name="T100" fmla="*/ 86274 w 190500"/>
                <a:gd name="T101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0500" h="189864">
                  <a:moveTo>
                    <a:pt x="185276" y="64357"/>
                  </a:moveTo>
                  <a:lnTo>
                    <a:pt x="5070" y="64357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4816" y="124736"/>
                  </a:lnTo>
                  <a:lnTo>
                    <a:pt x="5062" y="125317"/>
                  </a:lnTo>
                  <a:lnTo>
                    <a:pt x="5280" y="125317"/>
                  </a:lnTo>
                  <a:lnTo>
                    <a:pt x="5280" y="125830"/>
                  </a:lnTo>
                  <a:lnTo>
                    <a:pt x="25442" y="158495"/>
                  </a:lnTo>
                  <a:lnTo>
                    <a:pt x="59883" y="181359"/>
                  </a:lnTo>
                  <a:lnTo>
                    <a:pt x="105592" y="189526"/>
                  </a:lnTo>
                  <a:lnTo>
                    <a:pt x="105864" y="189475"/>
                  </a:lnTo>
                  <a:lnTo>
                    <a:pt x="105864" y="189325"/>
                  </a:lnTo>
                  <a:lnTo>
                    <a:pt x="106673" y="189325"/>
                  </a:lnTo>
                  <a:lnTo>
                    <a:pt x="119563" y="186934"/>
                  </a:lnTo>
                  <a:lnTo>
                    <a:pt x="121104" y="186401"/>
                  </a:lnTo>
                  <a:lnTo>
                    <a:pt x="121460" y="186277"/>
                  </a:lnTo>
                  <a:lnTo>
                    <a:pt x="132740" y="182371"/>
                  </a:lnTo>
                  <a:lnTo>
                    <a:pt x="142440" y="177305"/>
                  </a:lnTo>
                  <a:lnTo>
                    <a:pt x="142440" y="177133"/>
                  </a:lnTo>
                  <a:lnTo>
                    <a:pt x="142768" y="177133"/>
                  </a:lnTo>
                  <a:lnTo>
                    <a:pt x="174315" y="147408"/>
                  </a:lnTo>
                  <a:lnTo>
                    <a:pt x="189344" y="10784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5906" y="65896"/>
                  </a:lnTo>
                  <a:lnTo>
                    <a:pt x="185276" y="64357"/>
                  </a:lnTo>
                  <a:close/>
                </a:path>
                <a:path w="190500" h="189864">
                  <a:moveTo>
                    <a:pt x="86274" y="0"/>
                  </a:moveTo>
                  <a:lnTo>
                    <a:pt x="84528" y="296"/>
                  </a:lnTo>
                  <a:lnTo>
                    <a:pt x="84215" y="349"/>
                  </a:lnTo>
                  <a:lnTo>
                    <a:pt x="72089" y="2409"/>
                  </a:lnTo>
                  <a:lnTo>
                    <a:pt x="69288" y="3334"/>
                  </a:lnTo>
                  <a:lnTo>
                    <a:pt x="69096" y="3397"/>
                  </a:lnTo>
                  <a:lnTo>
                    <a:pt x="60144" y="6353"/>
                  </a:lnTo>
                  <a:lnTo>
                    <a:pt x="59863" y="6445"/>
                  </a:lnTo>
                  <a:lnTo>
                    <a:pt x="58701" y="6829"/>
                  </a:lnTo>
                  <a:lnTo>
                    <a:pt x="47952" y="12248"/>
                  </a:lnTo>
                  <a:lnTo>
                    <a:pt x="47952" y="12541"/>
                  </a:lnTo>
                  <a:lnTo>
                    <a:pt x="47370" y="12541"/>
                  </a:lnTo>
                  <a:lnTo>
                    <a:pt x="16387" y="41325"/>
                  </a:lnTo>
                  <a:lnTo>
                    <a:pt x="5280" y="63829"/>
                  </a:lnTo>
                  <a:lnTo>
                    <a:pt x="5280" y="64357"/>
                  </a:lnTo>
                  <a:lnTo>
                    <a:pt x="185112" y="64357"/>
                  </a:lnTo>
                  <a:lnTo>
                    <a:pt x="185112" y="63957"/>
                  </a:lnTo>
                  <a:lnTo>
                    <a:pt x="155579" y="22488"/>
                  </a:lnTo>
                  <a:lnTo>
                    <a:pt x="117460" y="375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7" name="object 44">
              <a:extLst>
                <a:ext uri="{FF2B5EF4-FFF2-40B4-BE49-F238E27FC236}">
                  <a16:creationId xmlns:a16="http://schemas.microsoft.com/office/drawing/2014/main" id="{55ACADFF-E0CB-4E82-82E9-321DF90B2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5050" y="5314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4A7EB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8" name="object 45">
              <a:extLst>
                <a:ext uri="{FF2B5EF4-FFF2-40B4-BE49-F238E27FC236}">
                  <a16:creationId xmlns:a16="http://schemas.microsoft.com/office/drawing/2014/main" id="{CF95DAED-163F-461B-B24B-43CFF9ADA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2200" y="63627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object 46">
              <a:extLst>
                <a:ext uri="{FF2B5EF4-FFF2-40B4-BE49-F238E27FC236}">
                  <a16:creationId xmlns:a16="http://schemas.microsoft.com/office/drawing/2014/main" id="{26FED8FC-1017-409B-A428-FA1302D3E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50" y="64071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9333 w 190500"/>
                <a:gd name="T7" fmla="*/ 53602 h 189865"/>
                <a:gd name="T8" fmla="*/ 9333 w 190500"/>
                <a:gd name="T9" fmla="*/ 54201 h 189865"/>
                <a:gd name="T10" fmla="*/ 9096 w 190500"/>
                <a:gd name="T11" fmla="*/ 54201 h 189865"/>
                <a:gd name="T12" fmla="*/ 4275 w 190500"/>
                <a:gd name="T13" fmla="*/ 66362 h 189865"/>
                <a:gd name="T14" fmla="*/ 1056 w 190500"/>
                <a:gd name="T15" fmla="*/ 80252 h 189865"/>
                <a:gd name="T16" fmla="*/ 93 w 190500"/>
                <a:gd name="T17" fmla="*/ 92909 h 189865"/>
                <a:gd name="T18" fmla="*/ 0 w 190500"/>
                <a:gd name="T19" fmla="*/ 98058 h 189865"/>
                <a:gd name="T20" fmla="*/ 1451 w 190500"/>
                <a:gd name="T21" fmla="*/ 111723 h 189865"/>
                <a:gd name="T22" fmla="*/ 16906 w 190500"/>
                <a:gd name="T23" fmla="*/ 148269 h 189865"/>
                <a:gd name="T24" fmla="*/ 47025 w 190500"/>
                <a:gd name="T25" fmla="*/ 175185 h 189865"/>
                <a:gd name="T26" fmla="*/ 89261 w 190500"/>
                <a:gd name="T27" fmla="*/ 188672 h 189865"/>
                <a:gd name="T28" fmla="*/ 105592 w 190500"/>
                <a:gd name="T29" fmla="*/ 189526 h 189865"/>
                <a:gd name="T30" fmla="*/ 119563 w 190500"/>
                <a:gd name="T31" fmla="*/ 186935 h 189865"/>
                <a:gd name="T32" fmla="*/ 156073 w 190500"/>
                <a:gd name="T33" fmla="*/ 167935 h 189865"/>
                <a:gd name="T34" fmla="*/ 181129 w 190500"/>
                <a:gd name="T35" fmla="*/ 135245 h 189865"/>
                <a:gd name="T36" fmla="*/ 190427 w 190500"/>
                <a:gd name="T37" fmla="*/ 92909 h 189865"/>
                <a:gd name="T38" fmla="*/ 189139 w 190500"/>
                <a:gd name="T39" fmla="*/ 79080 h 189865"/>
                <a:gd name="T40" fmla="*/ 174015 w 190500"/>
                <a:gd name="T41" fmla="*/ 42039 h 189865"/>
                <a:gd name="T42" fmla="*/ 144165 w 190500"/>
                <a:gd name="T43" fmla="*/ 14687 h 189865"/>
                <a:gd name="T44" fmla="*/ 102375 w 190500"/>
                <a:gd name="T45" fmla="*/ 906 h 189865"/>
                <a:gd name="T46" fmla="*/ 86274 w 190500"/>
                <a:gd name="T4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9333" y="53602"/>
                  </a:lnTo>
                  <a:lnTo>
                    <a:pt x="9333" y="54201"/>
                  </a:lnTo>
                  <a:lnTo>
                    <a:pt x="9096" y="54201"/>
                  </a:lnTo>
                  <a:lnTo>
                    <a:pt x="4275" y="66362"/>
                  </a:lnTo>
                  <a:lnTo>
                    <a:pt x="1056" y="80252"/>
                  </a:lnTo>
                  <a:lnTo>
                    <a:pt x="93" y="92909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56073" y="167935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0" name="object 47">
              <a:extLst>
                <a:ext uri="{FF2B5EF4-FFF2-40B4-BE49-F238E27FC236}">
                  <a16:creationId xmlns:a16="http://schemas.microsoft.com/office/drawing/2014/main" id="{5EEA1B4A-34D2-4263-8603-0F51DA9C23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2050" y="64071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1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5 h 189865"/>
                <a:gd name="T32" fmla="*/ 16959 w 190500"/>
                <a:gd name="T33" fmla="*/ 148269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5"/>
                  </a:lnTo>
                  <a:lnTo>
                    <a:pt x="16959" y="148269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1" name="object 48">
              <a:extLst>
                <a:ext uri="{FF2B5EF4-FFF2-40B4-BE49-F238E27FC236}">
                  <a16:creationId xmlns:a16="http://schemas.microsoft.com/office/drawing/2014/main" id="{418F2143-CE55-43DD-AF78-AB47AA84A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06000" y="60325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bject 49">
              <a:extLst>
                <a:ext uri="{FF2B5EF4-FFF2-40B4-BE49-F238E27FC236}">
                  <a16:creationId xmlns:a16="http://schemas.microsoft.com/office/drawing/2014/main" id="{2637474E-3F80-4FEF-8285-324FC5FE705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6076950"/>
              <a:ext cx="190500" cy="190500"/>
            </a:xfrm>
            <a:custGeom>
              <a:avLst/>
              <a:gdLst>
                <a:gd name="T0" fmla="*/ 86274 w 190500"/>
                <a:gd name="T1" fmla="*/ 0 h 189864"/>
                <a:gd name="T2" fmla="*/ 46272 w 190500"/>
                <a:gd name="T3" fmla="*/ 13095 h 189864"/>
                <a:gd name="T4" fmla="*/ 16387 w 190500"/>
                <a:gd name="T5" fmla="*/ 41325 h 189864"/>
                <a:gd name="T6" fmla="*/ 1056 w 190500"/>
                <a:gd name="T7" fmla="*/ 80252 h 189864"/>
                <a:gd name="T8" fmla="*/ 0 w 190500"/>
                <a:gd name="T9" fmla="*/ 98057 h 189864"/>
                <a:gd name="T10" fmla="*/ 1451 w 190500"/>
                <a:gd name="T11" fmla="*/ 111720 h 189864"/>
                <a:gd name="T12" fmla="*/ 16906 w 190500"/>
                <a:gd name="T13" fmla="*/ 148264 h 189864"/>
                <a:gd name="T14" fmla="*/ 47025 w 190500"/>
                <a:gd name="T15" fmla="*/ 175183 h 189864"/>
                <a:gd name="T16" fmla="*/ 89261 w 190500"/>
                <a:gd name="T17" fmla="*/ 188671 h 189864"/>
                <a:gd name="T18" fmla="*/ 105592 w 190500"/>
                <a:gd name="T19" fmla="*/ 189526 h 189864"/>
                <a:gd name="T20" fmla="*/ 119563 w 190500"/>
                <a:gd name="T21" fmla="*/ 186934 h 189864"/>
                <a:gd name="T22" fmla="*/ 132740 w 190500"/>
                <a:gd name="T23" fmla="*/ 182371 h 189864"/>
                <a:gd name="T24" fmla="*/ 144963 w 190500"/>
                <a:gd name="T25" fmla="*/ 175987 h 189864"/>
                <a:gd name="T26" fmla="*/ 155637 w 190500"/>
                <a:gd name="T27" fmla="*/ 168247 h 189864"/>
                <a:gd name="T28" fmla="*/ 155637 w 190500"/>
                <a:gd name="T29" fmla="*/ 167989 h 189864"/>
                <a:gd name="T30" fmla="*/ 155994 w 190500"/>
                <a:gd name="T31" fmla="*/ 167989 h 189864"/>
                <a:gd name="T32" fmla="*/ 165910 w 190500"/>
                <a:gd name="T33" fmla="*/ 158355 h 189864"/>
                <a:gd name="T34" fmla="*/ 167829 w 190500"/>
                <a:gd name="T35" fmla="*/ 155856 h 189864"/>
                <a:gd name="T36" fmla="*/ 186192 w 190500"/>
                <a:gd name="T37" fmla="*/ 122000 h 189864"/>
                <a:gd name="T38" fmla="*/ 190427 w 190500"/>
                <a:gd name="T39" fmla="*/ 92909 h 189864"/>
                <a:gd name="T40" fmla="*/ 189139 w 190500"/>
                <a:gd name="T41" fmla="*/ 79080 h 189864"/>
                <a:gd name="T42" fmla="*/ 186276 w 190500"/>
                <a:gd name="T43" fmla="*/ 67405 h 189864"/>
                <a:gd name="T44" fmla="*/ 186117 w 190500"/>
                <a:gd name="T45" fmla="*/ 67405 h 189864"/>
                <a:gd name="T46" fmla="*/ 186117 w 190500"/>
                <a:gd name="T47" fmla="*/ 66759 h 189864"/>
                <a:gd name="T48" fmla="*/ 165563 w 190500"/>
                <a:gd name="T49" fmla="*/ 31653 h 189864"/>
                <a:gd name="T50" fmla="*/ 131424 w 190500"/>
                <a:gd name="T51" fmla="*/ 8394 h 189864"/>
                <a:gd name="T52" fmla="*/ 102375 w 190500"/>
                <a:gd name="T53" fmla="*/ 906 h 189864"/>
                <a:gd name="T54" fmla="*/ 86274 w 190500"/>
                <a:gd name="T55" fmla="*/ 0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0500" h="189864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7"/>
                  </a:lnTo>
                  <a:lnTo>
                    <a:pt x="1451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1" y="188671"/>
                  </a:lnTo>
                  <a:lnTo>
                    <a:pt x="105592" y="189526"/>
                  </a:lnTo>
                  <a:lnTo>
                    <a:pt x="119563" y="186934"/>
                  </a:lnTo>
                  <a:lnTo>
                    <a:pt x="132740" y="182371"/>
                  </a:lnTo>
                  <a:lnTo>
                    <a:pt x="144963" y="175987"/>
                  </a:lnTo>
                  <a:lnTo>
                    <a:pt x="155637" y="168247"/>
                  </a:lnTo>
                  <a:lnTo>
                    <a:pt x="155637" y="167989"/>
                  </a:lnTo>
                  <a:lnTo>
                    <a:pt x="155994" y="167989"/>
                  </a:lnTo>
                  <a:lnTo>
                    <a:pt x="165910" y="158355"/>
                  </a:lnTo>
                  <a:lnTo>
                    <a:pt x="167829" y="155856"/>
                  </a:lnTo>
                  <a:lnTo>
                    <a:pt x="186192" y="122000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86276" y="67405"/>
                  </a:lnTo>
                  <a:lnTo>
                    <a:pt x="186117" y="67405"/>
                  </a:lnTo>
                  <a:lnTo>
                    <a:pt x="186117" y="66759"/>
                  </a:lnTo>
                  <a:lnTo>
                    <a:pt x="165563" y="31653"/>
                  </a:lnTo>
                  <a:lnTo>
                    <a:pt x="131424" y="8394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3" name="object 50">
              <a:extLst>
                <a:ext uri="{FF2B5EF4-FFF2-40B4-BE49-F238E27FC236}">
                  <a16:creationId xmlns:a16="http://schemas.microsoft.com/office/drawing/2014/main" id="{4FE121AE-EA82-45A2-B227-6E8F1C9E2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850" y="6076950"/>
              <a:ext cx="190500" cy="190500"/>
            </a:xfrm>
            <a:custGeom>
              <a:avLst/>
              <a:gdLst>
                <a:gd name="T0" fmla="*/ 0 w 190500"/>
                <a:gd name="T1" fmla="*/ 94837 h 189864"/>
                <a:gd name="T2" fmla="*/ 9494 w 190500"/>
                <a:gd name="T3" fmla="*/ 53331 h 189864"/>
                <a:gd name="T4" fmla="*/ 35021 w 190500"/>
                <a:gd name="T5" fmla="*/ 21043 h 189864"/>
                <a:gd name="T6" fmla="*/ 72143 w 190500"/>
                <a:gd name="T7" fmla="*/ 2409 h 189864"/>
                <a:gd name="T8" fmla="*/ 86327 w 190500"/>
                <a:gd name="T9" fmla="*/ 0 h 189864"/>
                <a:gd name="T10" fmla="*/ 102429 w 190500"/>
                <a:gd name="T11" fmla="*/ 906 h 189864"/>
                <a:gd name="T12" fmla="*/ 144218 w 190500"/>
                <a:gd name="T13" fmla="*/ 14687 h 189864"/>
                <a:gd name="T14" fmla="*/ 174068 w 190500"/>
                <a:gd name="T15" fmla="*/ 42039 h 189864"/>
                <a:gd name="T16" fmla="*/ 189193 w 190500"/>
                <a:gd name="T17" fmla="*/ 79080 h 189864"/>
                <a:gd name="T18" fmla="*/ 190480 w 190500"/>
                <a:gd name="T19" fmla="*/ 92909 h 189864"/>
                <a:gd name="T20" fmla="*/ 189398 w 190500"/>
                <a:gd name="T21" fmla="*/ 107840 h 189864"/>
                <a:gd name="T22" fmla="*/ 174369 w 190500"/>
                <a:gd name="T23" fmla="*/ 147408 h 189864"/>
                <a:gd name="T24" fmla="*/ 145017 w 190500"/>
                <a:gd name="T25" fmla="*/ 175987 h 189864"/>
                <a:gd name="T26" fmla="*/ 105646 w 190500"/>
                <a:gd name="T27" fmla="*/ 189526 h 189864"/>
                <a:gd name="T28" fmla="*/ 89315 w 190500"/>
                <a:gd name="T29" fmla="*/ 188671 h 189864"/>
                <a:gd name="T30" fmla="*/ 47078 w 190500"/>
                <a:gd name="T31" fmla="*/ 175183 h 189864"/>
                <a:gd name="T32" fmla="*/ 16959 w 190500"/>
                <a:gd name="T33" fmla="*/ 148264 h 189864"/>
                <a:gd name="T34" fmla="*/ 1505 w 190500"/>
                <a:gd name="T35" fmla="*/ 111720 h 189864"/>
                <a:gd name="T36" fmla="*/ 0 w 190500"/>
                <a:gd name="T37" fmla="*/ 94837 h 189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4">
                  <a:moveTo>
                    <a:pt x="0" y="94837"/>
                  </a:moveTo>
                  <a:lnTo>
                    <a:pt x="9494" y="53331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8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4" name="object 51">
              <a:extLst>
                <a:ext uri="{FF2B5EF4-FFF2-40B4-BE49-F238E27FC236}">
                  <a16:creationId xmlns:a16="http://schemas.microsoft.com/office/drawing/2014/main" id="{F9630267-7A96-44D3-8F2B-3E32A78F3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85300" y="6464300"/>
              <a:ext cx="330200" cy="330200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object 52">
              <a:extLst>
                <a:ext uri="{FF2B5EF4-FFF2-40B4-BE49-F238E27FC236}">
                  <a16:creationId xmlns:a16="http://schemas.microsoft.com/office/drawing/2014/main" id="{BF369C12-22E5-4D22-92A2-F7235C4D8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58701 w 190500"/>
                <a:gd name="T5" fmla="*/ 6827 h 189865"/>
                <a:gd name="T6" fmla="*/ 51518 w 190500"/>
                <a:gd name="T7" fmla="*/ 10448 h 189865"/>
                <a:gd name="T8" fmla="*/ 46272 w 190500"/>
                <a:gd name="T9" fmla="*/ 13092 h 189865"/>
                <a:gd name="T10" fmla="*/ 34967 w 190500"/>
                <a:gd name="T11" fmla="*/ 21039 h 189865"/>
                <a:gd name="T12" fmla="*/ 24951 w 190500"/>
                <a:gd name="T13" fmla="*/ 30503 h 189865"/>
                <a:gd name="T14" fmla="*/ 24086 w 190500"/>
                <a:gd name="T15" fmla="*/ 31595 h 189865"/>
                <a:gd name="T16" fmla="*/ 24086 w 190500"/>
                <a:gd name="T17" fmla="*/ 31841 h 189865"/>
                <a:gd name="T18" fmla="*/ 23891 w 190500"/>
                <a:gd name="T19" fmla="*/ 31841 h 189865"/>
                <a:gd name="T20" fmla="*/ 4275 w 190500"/>
                <a:gd name="T21" fmla="*/ 66357 h 189865"/>
                <a:gd name="T22" fmla="*/ 0 w 190500"/>
                <a:gd name="T23" fmla="*/ 98057 h 189865"/>
                <a:gd name="T24" fmla="*/ 1452 w 190500"/>
                <a:gd name="T25" fmla="*/ 111720 h 189865"/>
                <a:gd name="T26" fmla="*/ 16906 w 190500"/>
                <a:gd name="T27" fmla="*/ 148264 h 189865"/>
                <a:gd name="T28" fmla="*/ 47025 w 190500"/>
                <a:gd name="T29" fmla="*/ 175183 h 189865"/>
                <a:gd name="T30" fmla="*/ 89262 w 190500"/>
                <a:gd name="T31" fmla="*/ 188671 h 189865"/>
                <a:gd name="T32" fmla="*/ 105593 w 190500"/>
                <a:gd name="T33" fmla="*/ 189526 h 189865"/>
                <a:gd name="T34" fmla="*/ 119564 w 190500"/>
                <a:gd name="T35" fmla="*/ 186934 h 189865"/>
                <a:gd name="T36" fmla="*/ 156073 w 190500"/>
                <a:gd name="T37" fmla="*/ 167931 h 189865"/>
                <a:gd name="T38" fmla="*/ 181129 w 190500"/>
                <a:gd name="T39" fmla="*/ 135239 h 189865"/>
                <a:gd name="T40" fmla="*/ 190427 w 190500"/>
                <a:gd name="T41" fmla="*/ 92908 h 189865"/>
                <a:gd name="T42" fmla="*/ 189139 w 190500"/>
                <a:gd name="T43" fmla="*/ 79077 h 189865"/>
                <a:gd name="T44" fmla="*/ 185906 w 190500"/>
                <a:gd name="T45" fmla="*/ 65892 h 189865"/>
                <a:gd name="T46" fmla="*/ 185692 w 190500"/>
                <a:gd name="T47" fmla="*/ 65369 h 189865"/>
                <a:gd name="T48" fmla="*/ 185630 w 190500"/>
                <a:gd name="T49" fmla="*/ 65218 h 189865"/>
                <a:gd name="T50" fmla="*/ 165563 w 190500"/>
                <a:gd name="T51" fmla="*/ 31649 h 189865"/>
                <a:gd name="T52" fmla="*/ 131424 w 190500"/>
                <a:gd name="T53" fmla="*/ 8392 h 189865"/>
                <a:gd name="T54" fmla="*/ 102375 w 190500"/>
                <a:gd name="T55" fmla="*/ 906 h 189865"/>
                <a:gd name="T56" fmla="*/ 86274 w 190500"/>
                <a:gd name="T5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51518" y="10448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24086" y="31595"/>
                  </a:lnTo>
                  <a:lnTo>
                    <a:pt x="24086" y="31841"/>
                  </a:lnTo>
                  <a:lnTo>
                    <a:pt x="23891" y="31841"/>
                  </a:lnTo>
                  <a:lnTo>
                    <a:pt x="4275" y="66357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1"/>
                  </a:lnTo>
                  <a:lnTo>
                    <a:pt x="181129" y="135239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5692" y="65369"/>
                  </a:lnTo>
                  <a:lnTo>
                    <a:pt x="185630" y="65218"/>
                  </a:lnTo>
                  <a:lnTo>
                    <a:pt x="165563" y="31649"/>
                  </a:lnTo>
                  <a:lnTo>
                    <a:pt x="131424" y="839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6" name="object 53">
              <a:extLst>
                <a:ext uri="{FF2B5EF4-FFF2-40B4-BE49-F238E27FC236}">
                  <a16:creationId xmlns:a16="http://schemas.microsoft.com/office/drawing/2014/main" id="{03920D24-BB9E-412C-9E8A-686DCB65C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72089 w 190500"/>
                <a:gd name="T3" fmla="*/ 2408 h 189865"/>
                <a:gd name="T4" fmla="*/ 58701 w 190500"/>
                <a:gd name="T5" fmla="*/ 6827 h 189865"/>
                <a:gd name="T6" fmla="*/ 51518 w 190500"/>
                <a:gd name="T7" fmla="*/ 10448 h 189865"/>
                <a:gd name="T8" fmla="*/ 46272 w 190500"/>
                <a:gd name="T9" fmla="*/ 13092 h 189865"/>
                <a:gd name="T10" fmla="*/ 34967 w 190500"/>
                <a:gd name="T11" fmla="*/ 21039 h 189865"/>
                <a:gd name="T12" fmla="*/ 24951 w 190500"/>
                <a:gd name="T13" fmla="*/ 30503 h 189865"/>
                <a:gd name="T14" fmla="*/ 24086 w 190500"/>
                <a:gd name="T15" fmla="*/ 31595 h 189865"/>
                <a:gd name="T16" fmla="*/ 24086 w 190500"/>
                <a:gd name="T17" fmla="*/ 31841 h 189865"/>
                <a:gd name="T18" fmla="*/ 23891 w 190500"/>
                <a:gd name="T19" fmla="*/ 31841 h 189865"/>
                <a:gd name="T20" fmla="*/ 4275 w 190500"/>
                <a:gd name="T21" fmla="*/ 66357 h 189865"/>
                <a:gd name="T22" fmla="*/ 0 w 190500"/>
                <a:gd name="T23" fmla="*/ 98057 h 189865"/>
                <a:gd name="T24" fmla="*/ 1452 w 190500"/>
                <a:gd name="T25" fmla="*/ 111720 h 189865"/>
                <a:gd name="T26" fmla="*/ 16906 w 190500"/>
                <a:gd name="T27" fmla="*/ 148264 h 189865"/>
                <a:gd name="T28" fmla="*/ 47025 w 190500"/>
                <a:gd name="T29" fmla="*/ 175183 h 189865"/>
                <a:gd name="T30" fmla="*/ 89262 w 190500"/>
                <a:gd name="T31" fmla="*/ 188671 h 189865"/>
                <a:gd name="T32" fmla="*/ 105593 w 190500"/>
                <a:gd name="T33" fmla="*/ 189526 h 189865"/>
                <a:gd name="T34" fmla="*/ 119564 w 190500"/>
                <a:gd name="T35" fmla="*/ 186934 h 189865"/>
                <a:gd name="T36" fmla="*/ 156073 w 190500"/>
                <a:gd name="T37" fmla="*/ 167931 h 189865"/>
                <a:gd name="T38" fmla="*/ 181129 w 190500"/>
                <a:gd name="T39" fmla="*/ 135239 h 189865"/>
                <a:gd name="T40" fmla="*/ 190427 w 190500"/>
                <a:gd name="T41" fmla="*/ 92908 h 189865"/>
                <a:gd name="T42" fmla="*/ 189139 w 190500"/>
                <a:gd name="T43" fmla="*/ 79077 h 189865"/>
                <a:gd name="T44" fmla="*/ 185906 w 190500"/>
                <a:gd name="T45" fmla="*/ 65892 h 189865"/>
                <a:gd name="T46" fmla="*/ 185692 w 190500"/>
                <a:gd name="T47" fmla="*/ 65369 h 189865"/>
                <a:gd name="T48" fmla="*/ 185630 w 190500"/>
                <a:gd name="T49" fmla="*/ 65218 h 189865"/>
                <a:gd name="T50" fmla="*/ 165563 w 190500"/>
                <a:gd name="T51" fmla="*/ 31649 h 189865"/>
                <a:gd name="T52" fmla="*/ 131424 w 190500"/>
                <a:gd name="T53" fmla="*/ 8392 h 189865"/>
                <a:gd name="T54" fmla="*/ 102375 w 190500"/>
                <a:gd name="T55" fmla="*/ 906 h 189865"/>
                <a:gd name="T56" fmla="*/ 86274 w 190500"/>
                <a:gd name="T57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72089" y="2408"/>
                  </a:lnTo>
                  <a:lnTo>
                    <a:pt x="58701" y="6827"/>
                  </a:lnTo>
                  <a:lnTo>
                    <a:pt x="51518" y="10448"/>
                  </a:lnTo>
                  <a:lnTo>
                    <a:pt x="46272" y="13092"/>
                  </a:lnTo>
                  <a:lnTo>
                    <a:pt x="34967" y="21039"/>
                  </a:lnTo>
                  <a:lnTo>
                    <a:pt x="24951" y="30503"/>
                  </a:lnTo>
                  <a:lnTo>
                    <a:pt x="24086" y="31595"/>
                  </a:lnTo>
                  <a:lnTo>
                    <a:pt x="24086" y="31841"/>
                  </a:lnTo>
                  <a:lnTo>
                    <a:pt x="23891" y="31841"/>
                  </a:lnTo>
                  <a:lnTo>
                    <a:pt x="4275" y="66357"/>
                  </a:lnTo>
                  <a:lnTo>
                    <a:pt x="0" y="98057"/>
                  </a:lnTo>
                  <a:lnTo>
                    <a:pt x="1452" y="111720"/>
                  </a:lnTo>
                  <a:lnTo>
                    <a:pt x="16906" y="148264"/>
                  </a:lnTo>
                  <a:lnTo>
                    <a:pt x="47025" y="175183"/>
                  </a:lnTo>
                  <a:lnTo>
                    <a:pt x="89262" y="188671"/>
                  </a:lnTo>
                  <a:lnTo>
                    <a:pt x="105593" y="189526"/>
                  </a:lnTo>
                  <a:lnTo>
                    <a:pt x="119564" y="186934"/>
                  </a:lnTo>
                  <a:lnTo>
                    <a:pt x="156073" y="167931"/>
                  </a:lnTo>
                  <a:lnTo>
                    <a:pt x="181129" y="135239"/>
                  </a:lnTo>
                  <a:lnTo>
                    <a:pt x="190427" y="92908"/>
                  </a:lnTo>
                  <a:lnTo>
                    <a:pt x="189139" y="79077"/>
                  </a:lnTo>
                  <a:lnTo>
                    <a:pt x="185906" y="65892"/>
                  </a:lnTo>
                  <a:lnTo>
                    <a:pt x="185692" y="65369"/>
                  </a:lnTo>
                  <a:lnTo>
                    <a:pt x="185630" y="65218"/>
                  </a:lnTo>
                  <a:lnTo>
                    <a:pt x="165563" y="31649"/>
                  </a:lnTo>
                  <a:lnTo>
                    <a:pt x="131424" y="8392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7" name="object 54">
              <a:extLst>
                <a:ext uri="{FF2B5EF4-FFF2-40B4-BE49-F238E27FC236}">
                  <a16:creationId xmlns:a16="http://schemas.microsoft.com/office/drawing/2014/main" id="{7454CDAB-2375-4D31-A845-3C6AB22FC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5150" y="65087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26 h 189865"/>
                <a:gd name="T4" fmla="*/ 35021 w 190500"/>
                <a:gd name="T5" fmla="*/ 21039 h 189865"/>
                <a:gd name="T6" fmla="*/ 72143 w 190500"/>
                <a:gd name="T7" fmla="*/ 2408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4 h 189865"/>
                <a:gd name="T14" fmla="*/ 174068 w 190500"/>
                <a:gd name="T15" fmla="*/ 42034 h 189865"/>
                <a:gd name="T16" fmla="*/ 189193 w 190500"/>
                <a:gd name="T17" fmla="*/ 79077 h 189865"/>
                <a:gd name="T18" fmla="*/ 190480 w 190500"/>
                <a:gd name="T19" fmla="*/ 92908 h 189865"/>
                <a:gd name="T20" fmla="*/ 189398 w 190500"/>
                <a:gd name="T21" fmla="*/ 107840 h 189865"/>
                <a:gd name="T22" fmla="*/ 174369 w 190500"/>
                <a:gd name="T23" fmla="*/ 147408 h 189865"/>
                <a:gd name="T24" fmla="*/ 145017 w 190500"/>
                <a:gd name="T25" fmla="*/ 175987 h 189865"/>
                <a:gd name="T26" fmla="*/ 105646 w 190500"/>
                <a:gd name="T27" fmla="*/ 189526 h 189865"/>
                <a:gd name="T28" fmla="*/ 89315 w 190500"/>
                <a:gd name="T29" fmla="*/ 188671 h 189865"/>
                <a:gd name="T30" fmla="*/ 47079 w 190500"/>
                <a:gd name="T31" fmla="*/ 175183 h 189865"/>
                <a:gd name="T32" fmla="*/ 16959 w 190500"/>
                <a:gd name="T33" fmla="*/ 148264 h 189865"/>
                <a:gd name="T34" fmla="*/ 1505 w 190500"/>
                <a:gd name="T35" fmla="*/ 111720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26"/>
                  </a:lnTo>
                  <a:lnTo>
                    <a:pt x="35021" y="21039"/>
                  </a:lnTo>
                  <a:lnTo>
                    <a:pt x="72143" y="2408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4"/>
                  </a:lnTo>
                  <a:lnTo>
                    <a:pt x="174068" y="42034"/>
                  </a:lnTo>
                  <a:lnTo>
                    <a:pt x="189193" y="79077"/>
                  </a:lnTo>
                  <a:lnTo>
                    <a:pt x="190480" y="92908"/>
                  </a:lnTo>
                  <a:lnTo>
                    <a:pt x="189398" y="107840"/>
                  </a:lnTo>
                  <a:lnTo>
                    <a:pt x="174369" y="147408"/>
                  </a:lnTo>
                  <a:lnTo>
                    <a:pt x="145017" y="175987"/>
                  </a:lnTo>
                  <a:lnTo>
                    <a:pt x="105646" y="189526"/>
                  </a:lnTo>
                  <a:lnTo>
                    <a:pt x="89315" y="188671"/>
                  </a:lnTo>
                  <a:lnTo>
                    <a:pt x="47079" y="175183"/>
                  </a:lnTo>
                  <a:lnTo>
                    <a:pt x="16959" y="148264"/>
                  </a:lnTo>
                  <a:lnTo>
                    <a:pt x="1505" y="111720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78" name="object 55">
              <a:extLst>
                <a:ext uri="{FF2B5EF4-FFF2-40B4-BE49-F238E27FC236}">
                  <a16:creationId xmlns:a16="http://schemas.microsoft.com/office/drawing/2014/main" id="{E275A251-BF9D-496E-B14D-436253D63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0900" y="6477000"/>
              <a:ext cx="330200" cy="3302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9" name="object 56">
              <a:extLst>
                <a:ext uri="{FF2B5EF4-FFF2-40B4-BE49-F238E27FC236}">
                  <a16:creationId xmlns:a16="http://schemas.microsoft.com/office/drawing/2014/main" id="{C85AA950-41ED-4EAC-AFD0-84C362C22F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1056 w 190500"/>
                <a:gd name="T7" fmla="*/ 80252 h 189865"/>
                <a:gd name="T8" fmla="*/ 0 w 190500"/>
                <a:gd name="T9" fmla="*/ 98058 h 189865"/>
                <a:gd name="T10" fmla="*/ 1451 w 190500"/>
                <a:gd name="T11" fmla="*/ 111723 h 189865"/>
                <a:gd name="T12" fmla="*/ 16906 w 190500"/>
                <a:gd name="T13" fmla="*/ 148269 h 189865"/>
                <a:gd name="T14" fmla="*/ 47025 w 190500"/>
                <a:gd name="T15" fmla="*/ 175185 h 189865"/>
                <a:gd name="T16" fmla="*/ 89261 w 190500"/>
                <a:gd name="T17" fmla="*/ 188672 h 189865"/>
                <a:gd name="T18" fmla="*/ 105592 w 190500"/>
                <a:gd name="T19" fmla="*/ 189526 h 189865"/>
                <a:gd name="T20" fmla="*/ 119563 w 190500"/>
                <a:gd name="T21" fmla="*/ 186935 h 189865"/>
                <a:gd name="T22" fmla="*/ 132740 w 190500"/>
                <a:gd name="T23" fmla="*/ 182373 h 189865"/>
                <a:gd name="T24" fmla="*/ 144963 w 190500"/>
                <a:gd name="T25" fmla="*/ 175990 h 189865"/>
                <a:gd name="T26" fmla="*/ 155150 w 190500"/>
                <a:gd name="T27" fmla="*/ 168605 h 189865"/>
                <a:gd name="T28" fmla="*/ 155292 w 190500"/>
                <a:gd name="T29" fmla="*/ 168501 h 189865"/>
                <a:gd name="T30" fmla="*/ 181129 w 190500"/>
                <a:gd name="T31" fmla="*/ 135245 h 189865"/>
                <a:gd name="T32" fmla="*/ 190427 w 190500"/>
                <a:gd name="T33" fmla="*/ 92909 h 189865"/>
                <a:gd name="T34" fmla="*/ 189139 w 190500"/>
                <a:gd name="T35" fmla="*/ 79080 h 189865"/>
                <a:gd name="T36" fmla="*/ 174015 w 190500"/>
                <a:gd name="T37" fmla="*/ 42039 h 189865"/>
                <a:gd name="T38" fmla="*/ 144165 w 190500"/>
                <a:gd name="T39" fmla="*/ 14687 h 189865"/>
                <a:gd name="T40" fmla="*/ 102375 w 190500"/>
                <a:gd name="T41" fmla="*/ 906 h 189865"/>
                <a:gd name="T42" fmla="*/ 86274 w 190500"/>
                <a:gd name="T43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963" y="175990"/>
                  </a:lnTo>
                  <a:lnTo>
                    <a:pt x="155150" y="168605"/>
                  </a:lnTo>
                  <a:lnTo>
                    <a:pt x="155292" y="168501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0" name="object 57">
              <a:extLst>
                <a:ext uri="{FF2B5EF4-FFF2-40B4-BE49-F238E27FC236}">
                  <a16:creationId xmlns:a16="http://schemas.microsoft.com/office/drawing/2014/main" id="{AA03EFCE-5F14-42D1-A3D0-C0F23367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86274 w 190500"/>
                <a:gd name="T1" fmla="*/ 0 h 189865"/>
                <a:gd name="T2" fmla="*/ 46272 w 190500"/>
                <a:gd name="T3" fmla="*/ 13095 h 189865"/>
                <a:gd name="T4" fmla="*/ 16387 w 190500"/>
                <a:gd name="T5" fmla="*/ 41325 h 189865"/>
                <a:gd name="T6" fmla="*/ 1056 w 190500"/>
                <a:gd name="T7" fmla="*/ 80252 h 189865"/>
                <a:gd name="T8" fmla="*/ 0 w 190500"/>
                <a:gd name="T9" fmla="*/ 98058 h 189865"/>
                <a:gd name="T10" fmla="*/ 1451 w 190500"/>
                <a:gd name="T11" fmla="*/ 111723 h 189865"/>
                <a:gd name="T12" fmla="*/ 16906 w 190500"/>
                <a:gd name="T13" fmla="*/ 148269 h 189865"/>
                <a:gd name="T14" fmla="*/ 47025 w 190500"/>
                <a:gd name="T15" fmla="*/ 175185 h 189865"/>
                <a:gd name="T16" fmla="*/ 89261 w 190500"/>
                <a:gd name="T17" fmla="*/ 188672 h 189865"/>
                <a:gd name="T18" fmla="*/ 105592 w 190500"/>
                <a:gd name="T19" fmla="*/ 189526 h 189865"/>
                <a:gd name="T20" fmla="*/ 119563 w 190500"/>
                <a:gd name="T21" fmla="*/ 186935 h 189865"/>
                <a:gd name="T22" fmla="*/ 132740 w 190500"/>
                <a:gd name="T23" fmla="*/ 182373 h 189865"/>
                <a:gd name="T24" fmla="*/ 144963 w 190500"/>
                <a:gd name="T25" fmla="*/ 175990 h 189865"/>
                <a:gd name="T26" fmla="*/ 155150 w 190500"/>
                <a:gd name="T27" fmla="*/ 168605 h 189865"/>
                <a:gd name="T28" fmla="*/ 155292 w 190500"/>
                <a:gd name="T29" fmla="*/ 168501 h 189865"/>
                <a:gd name="T30" fmla="*/ 181129 w 190500"/>
                <a:gd name="T31" fmla="*/ 135245 h 189865"/>
                <a:gd name="T32" fmla="*/ 190427 w 190500"/>
                <a:gd name="T33" fmla="*/ 92909 h 189865"/>
                <a:gd name="T34" fmla="*/ 189139 w 190500"/>
                <a:gd name="T35" fmla="*/ 79080 h 189865"/>
                <a:gd name="T36" fmla="*/ 174015 w 190500"/>
                <a:gd name="T37" fmla="*/ 42039 h 189865"/>
                <a:gd name="T38" fmla="*/ 144165 w 190500"/>
                <a:gd name="T39" fmla="*/ 14687 h 189865"/>
                <a:gd name="T40" fmla="*/ 102375 w 190500"/>
                <a:gd name="T41" fmla="*/ 906 h 189865"/>
                <a:gd name="T42" fmla="*/ 86274 w 190500"/>
                <a:gd name="T43" fmla="*/ 0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500" h="189865">
                  <a:moveTo>
                    <a:pt x="86274" y="0"/>
                  </a:moveTo>
                  <a:lnTo>
                    <a:pt x="46272" y="13095"/>
                  </a:lnTo>
                  <a:lnTo>
                    <a:pt x="16387" y="41325"/>
                  </a:lnTo>
                  <a:lnTo>
                    <a:pt x="1056" y="80252"/>
                  </a:lnTo>
                  <a:lnTo>
                    <a:pt x="0" y="98058"/>
                  </a:lnTo>
                  <a:lnTo>
                    <a:pt x="1451" y="111723"/>
                  </a:lnTo>
                  <a:lnTo>
                    <a:pt x="16906" y="148269"/>
                  </a:lnTo>
                  <a:lnTo>
                    <a:pt x="47025" y="175185"/>
                  </a:lnTo>
                  <a:lnTo>
                    <a:pt x="89261" y="188672"/>
                  </a:lnTo>
                  <a:lnTo>
                    <a:pt x="105592" y="189526"/>
                  </a:lnTo>
                  <a:lnTo>
                    <a:pt x="119563" y="186935"/>
                  </a:lnTo>
                  <a:lnTo>
                    <a:pt x="132740" y="182373"/>
                  </a:lnTo>
                  <a:lnTo>
                    <a:pt x="144963" y="175990"/>
                  </a:lnTo>
                  <a:lnTo>
                    <a:pt x="155150" y="168605"/>
                  </a:lnTo>
                  <a:lnTo>
                    <a:pt x="155292" y="168501"/>
                  </a:lnTo>
                  <a:lnTo>
                    <a:pt x="181129" y="135245"/>
                  </a:lnTo>
                  <a:lnTo>
                    <a:pt x="190427" y="92909"/>
                  </a:lnTo>
                  <a:lnTo>
                    <a:pt x="189139" y="79080"/>
                  </a:lnTo>
                  <a:lnTo>
                    <a:pt x="174015" y="42039"/>
                  </a:lnTo>
                  <a:lnTo>
                    <a:pt x="144165" y="14687"/>
                  </a:lnTo>
                  <a:lnTo>
                    <a:pt x="102375" y="906"/>
                  </a:lnTo>
                  <a:lnTo>
                    <a:pt x="86274" y="0"/>
                  </a:lnTo>
                  <a:close/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1" name="object 58">
              <a:extLst>
                <a:ext uri="{FF2B5EF4-FFF2-40B4-BE49-F238E27FC236}">
                  <a16:creationId xmlns:a16="http://schemas.microsoft.com/office/drawing/2014/main" id="{2EBE5F80-03B9-465C-AFA1-0376C0C20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0750" y="6521450"/>
              <a:ext cx="190500" cy="190500"/>
            </a:xfrm>
            <a:custGeom>
              <a:avLst/>
              <a:gdLst>
                <a:gd name="T0" fmla="*/ 0 w 190500"/>
                <a:gd name="T1" fmla="*/ 94837 h 189865"/>
                <a:gd name="T2" fmla="*/ 9494 w 190500"/>
                <a:gd name="T3" fmla="*/ 53332 h 189865"/>
                <a:gd name="T4" fmla="*/ 35021 w 190500"/>
                <a:gd name="T5" fmla="*/ 21043 h 189865"/>
                <a:gd name="T6" fmla="*/ 72143 w 190500"/>
                <a:gd name="T7" fmla="*/ 2409 h 189865"/>
                <a:gd name="T8" fmla="*/ 86327 w 190500"/>
                <a:gd name="T9" fmla="*/ 0 h 189865"/>
                <a:gd name="T10" fmla="*/ 102429 w 190500"/>
                <a:gd name="T11" fmla="*/ 906 h 189865"/>
                <a:gd name="T12" fmla="*/ 144218 w 190500"/>
                <a:gd name="T13" fmla="*/ 14687 h 189865"/>
                <a:gd name="T14" fmla="*/ 174068 w 190500"/>
                <a:gd name="T15" fmla="*/ 42039 h 189865"/>
                <a:gd name="T16" fmla="*/ 189193 w 190500"/>
                <a:gd name="T17" fmla="*/ 79080 h 189865"/>
                <a:gd name="T18" fmla="*/ 190480 w 190500"/>
                <a:gd name="T19" fmla="*/ 92909 h 189865"/>
                <a:gd name="T20" fmla="*/ 189398 w 190500"/>
                <a:gd name="T21" fmla="*/ 107843 h 189865"/>
                <a:gd name="T22" fmla="*/ 174369 w 190500"/>
                <a:gd name="T23" fmla="*/ 147413 h 189865"/>
                <a:gd name="T24" fmla="*/ 145017 w 190500"/>
                <a:gd name="T25" fmla="*/ 175990 h 189865"/>
                <a:gd name="T26" fmla="*/ 105646 w 190500"/>
                <a:gd name="T27" fmla="*/ 189526 h 189865"/>
                <a:gd name="T28" fmla="*/ 89315 w 190500"/>
                <a:gd name="T29" fmla="*/ 188672 h 189865"/>
                <a:gd name="T30" fmla="*/ 47078 w 190500"/>
                <a:gd name="T31" fmla="*/ 175185 h 189865"/>
                <a:gd name="T32" fmla="*/ 16959 w 190500"/>
                <a:gd name="T33" fmla="*/ 148269 h 189865"/>
                <a:gd name="T34" fmla="*/ 1505 w 190500"/>
                <a:gd name="T35" fmla="*/ 111723 h 189865"/>
                <a:gd name="T36" fmla="*/ 0 w 190500"/>
                <a:gd name="T37" fmla="*/ 94837 h 18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0500" h="189865">
                  <a:moveTo>
                    <a:pt x="0" y="94837"/>
                  </a:moveTo>
                  <a:lnTo>
                    <a:pt x="9494" y="53332"/>
                  </a:lnTo>
                  <a:lnTo>
                    <a:pt x="35021" y="21043"/>
                  </a:lnTo>
                  <a:lnTo>
                    <a:pt x="72143" y="2409"/>
                  </a:lnTo>
                  <a:lnTo>
                    <a:pt x="86327" y="0"/>
                  </a:lnTo>
                  <a:lnTo>
                    <a:pt x="102429" y="906"/>
                  </a:lnTo>
                  <a:lnTo>
                    <a:pt x="144218" y="14687"/>
                  </a:lnTo>
                  <a:lnTo>
                    <a:pt x="174068" y="42039"/>
                  </a:lnTo>
                  <a:lnTo>
                    <a:pt x="189193" y="79080"/>
                  </a:lnTo>
                  <a:lnTo>
                    <a:pt x="190480" y="92909"/>
                  </a:lnTo>
                  <a:lnTo>
                    <a:pt x="189398" y="107843"/>
                  </a:lnTo>
                  <a:lnTo>
                    <a:pt x="174369" y="147413"/>
                  </a:lnTo>
                  <a:lnTo>
                    <a:pt x="145017" y="175990"/>
                  </a:lnTo>
                  <a:lnTo>
                    <a:pt x="105646" y="189526"/>
                  </a:lnTo>
                  <a:lnTo>
                    <a:pt x="89315" y="188672"/>
                  </a:lnTo>
                  <a:lnTo>
                    <a:pt x="47078" y="175185"/>
                  </a:lnTo>
                  <a:lnTo>
                    <a:pt x="16959" y="148269"/>
                  </a:lnTo>
                  <a:lnTo>
                    <a:pt x="1505" y="111723"/>
                  </a:lnTo>
                  <a:lnTo>
                    <a:pt x="0" y="94837"/>
                  </a:lnTo>
                  <a:close/>
                </a:path>
              </a:pathLst>
            </a:custGeom>
            <a:noFill/>
            <a:ln w="12700">
              <a:solidFill>
                <a:srgbClr val="BE4B48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" name="object 59">
              <a:extLst>
                <a:ext uri="{FF2B5EF4-FFF2-40B4-BE49-F238E27FC236}">
                  <a16:creationId xmlns:a16="http://schemas.microsoft.com/office/drawing/2014/main" id="{7C3876F9-199A-4253-BE44-C77A12816827}"/>
                </a:ext>
              </a:extLst>
            </p:cNvPr>
            <p:cNvSpPr txBox="1"/>
            <p:nvPr/>
          </p:nvSpPr>
          <p:spPr>
            <a:xfrm>
              <a:off x="8096250" y="5156200"/>
              <a:ext cx="622300" cy="3693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2400" dirty="0">
                  <a:solidFill>
                    <a:srgbClr val="3366FF"/>
                  </a:solidFill>
                  <a:latin typeface="Times New Roman"/>
                  <a:cs typeface="Times New Roman"/>
                </a:rPr>
                <a:t>y</a:t>
              </a:r>
              <a:r>
                <a:rPr sz="2400" spc="-65" dirty="0">
                  <a:solidFill>
                    <a:srgbClr val="3366FF"/>
                  </a:solidFill>
                  <a:latin typeface="Times New Roman"/>
                  <a:cs typeface="Times New Roman"/>
                </a:rPr>
                <a:t> </a:t>
              </a:r>
              <a:r>
                <a:rPr sz="2400" dirty="0">
                  <a:solidFill>
                    <a:srgbClr val="3366FF"/>
                  </a:solidFill>
                  <a:latin typeface="Calibri"/>
                  <a:cs typeface="Calibri"/>
                </a:rPr>
                <a:t>=</a:t>
              </a:r>
              <a:r>
                <a:rPr sz="2400" spc="-60" dirty="0">
                  <a:solidFill>
                    <a:srgbClr val="3366FF"/>
                  </a:solidFill>
                  <a:latin typeface="Times New Roman"/>
                  <a:cs typeface="Times New Roman"/>
                </a:rPr>
                <a:t> </a:t>
              </a:r>
              <a:r>
                <a:rPr sz="2400" spc="-15" dirty="0">
                  <a:solidFill>
                    <a:srgbClr val="3366FF"/>
                  </a:solidFill>
                  <a:latin typeface="Calibri"/>
                  <a:cs typeface="Calibri"/>
                </a:rPr>
                <a:t>1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83" name="object 64">
              <a:extLst>
                <a:ext uri="{FF2B5EF4-FFF2-40B4-BE49-F238E27FC236}">
                  <a16:creationId xmlns:a16="http://schemas.microsoft.com/office/drawing/2014/main" id="{16C8DDB0-F633-4C3F-835F-968F107F22F8}"/>
                </a:ext>
              </a:extLst>
            </p:cNvPr>
            <p:cNvSpPr txBox="1"/>
            <p:nvPr/>
          </p:nvSpPr>
          <p:spPr>
            <a:xfrm>
              <a:off x="10485438" y="6592888"/>
              <a:ext cx="101600" cy="184666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1200" spc="-10" dirty="0">
                  <a:solidFill>
                    <a:srgbClr val="898989"/>
                  </a:solidFill>
                  <a:latin typeface="Calibri"/>
                  <a:cs typeface="Calibri"/>
                </a:rPr>
                <a:t>6</a:t>
              </a:r>
              <a:endParaRPr sz="1200">
                <a:latin typeface="Calibri"/>
                <a:cs typeface="Calibri"/>
              </a:endParaRPr>
            </a:p>
          </p:txBody>
        </p:sp>
        <p:sp>
          <p:nvSpPr>
            <p:cNvPr id="84" name="object 60">
              <a:extLst>
                <a:ext uri="{FF2B5EF4-FFF2-40B4-BE49-F238E27FC236}">
                  <a16:creationId xmlns:a16="http://schemas.microsoft.com/office/drawing/2014/main" id="{15679841-0AE5-4F30-9ED9-68523D8A9E37}"/>
                </a:ext>
              </a:extLst>
            </p:cNvPr>
            <p:cNvSpPr txBox="1"/>
            <p:nvPr/>
          </p:nvSpPr>
          <p:spPr>
            <a:xfrm>
              <a:off x="9163050" y="5975350"/>
              <a:ext cx="622300" cy="369332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defRPr/>
              </a:pPr>
              <a:r>
                <a:rPr sz="240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y</a:t>
              </a:r>
              <a:r>
                <a:rPr sz="2400" spc="-65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400" dirty="0">
                  <a:solidFill>
                    <a:srgbClr val="FF0000"/>
                  </a:solidFill>
                  <a:latin typeface="Calibri"/>
                  <a:cs typeface="Calibri"/>
                </a:rPr>
                <a:t>=</a:t>
              </a:r>
              <a:r>
                <a:rPr sz="2400" spc="-60" dirty="0">
                  <a:solidFill>
                    <a:srgbClr val="FF0000"/>
                  </a:solidFill>
                  <a:latin typeface="Times New Roman"/>
                  <a:cs typeface="Times New Roman"/>
                </a:rPr>
                <a:t> </a:t>
              </a:r>
              <a:r>
                <a:rPr sz="2400" spc="-15" dirty="0">
                  <a:solidFill>
                    <a:srgbClr val="FF0000"/>
                  </a:solidFill>
                  <a:latin typeface="Calibri"/>
                  <a:cs typeface="Calibri"/>
                </a:rPr>
                <a:t>0</a:t>
              </a:r>
              <a:endParaRPr sz="2400">
                <a:latin typeface="Calibri"/>
                <a:cs typeface="Calibri"/>
              </a:endParaRPr>
            </a:p>
          </p:txBody>
        </p:sp>
        <p:sp>
          <p:nvSpPr>
            <p:cNvPr id="85" name="object 61">
              <a:extLst>
                <a:ext uri="{FF2B5EF4-FFF2-40B4-BE49-F238E27FC236}">
                  <a16:creationId xmlns:a16="http://schemas.microsoft.com/office/drawing/2014/main" id="{B5D509A1-DA89-4F47-8591-9E097B0165E6}"/>
                </a:ext>
              </a:extLst>
            </p:cNvPr>
            <p:cNvSpPr txBox="1"/>
            <p:nvPr/>
          </p:nvSpPr>
          <p:spPr>
            <a:xfrm>
              <a:off x="9207500" y="5241926"/>
              <a:ext cx="223838" cy="37941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2700">
                <a:lnSpc>
                  <a:spcPts val="2880"/>
                </a:lnSpc>
                <a:defRPr/>
              </a:pPr>
              <a:r>
                <a:rPr sz="2750" spc="30" dirty="0">
                  <a:solidFill>
                    <a:srgbClr val="007F1A"/>
                  </a:solidFill>
                  <a:latin typeface="Arial"/>
                  <a:cs typeface="Arial"/>
                </a:rPr>
                <a:t>θ</a:t>
              </a:r>
              <a:endParaRPr sz="2750">
                <a:latin typeface="Arial"/>
                <a:cs typeface="Arial"/>
              </a:endParaRPr>
            </a:p>
          </p:txBody>
        </p:sp>
      </p:grpSp>
      <p:sp>
        <p:nvSpPr>
          <p:cNvPr id="86" name="object 5">
            <a:extLst>
              <a:ext uri="{FF2B5EF4-FFF2-40B4-BE49-F238E27FC236}">
                <a16:creationId xmlns:a16="http://schemas.microsoft.com/office/drawing/2014/main" id="{0FBAA8BC-20F2-4EAF-B907-2484FB88DAFF}"/>
              </a:ext>
            </a:extLst>
          </p:cNvPr>
          <p:cNvSpPr txBox="1"/>
          <p:nvPr/>
        </p:nvSpPr>
        <p:spPr>
          <a:xfrm>
            <a:off x="1197409" y="4635745"/>
            <a:ext cx="4827588" cy="161326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527050" indent="-514350">
              <a:buFont typeface="Wingdings" panose="05000000000000000000" pitchFamily="2" charset="2"/>
              <a:buChar char="q"/>
              <a:tabLst>
                <a:tab pos="355600" algn="l"/>
              </a:tabLst>
              <a:defRPr/>
            </a:pPr>
            <a:r>
              <a:rPr sz="2800" spc="-10" dirty="0">
                <a:latin typeface="Calibri"/>
                <a:cs typeface="Calibri"/>
              </a:rPr>
              <a:t>As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um</a:t>
            </a:r>
            <a:r>
              <a:rPr sz="2800" spc="-15" dirty="0">
                <a:latin typeface="Calibri"/>
                <a:cs typeface="Calibri"/>
              </a:rPr>
              <a:t>e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a</a:t>
            </a:r>
            <a:r>
              <a:rPr sz="2800" spc="-7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t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4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5" dirty="0">
                <a:latin typeface="Calibri"/>
                <a:cs typeface="Calibri"/>
              </a:rPr>
              <a:t>s</a:t>
            </a:r>
            <a:r>
              <a:rPr sz="2800" dirty="0">
                <a:latin typeface="Calibri"/>
                <a:cs typeface="Calibri"/>
              </a:rPr>
              <a:t>h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a</a:t>
            </a:r>
            <a:r>
              <a:rPr sz="2800" dirty="0">
                <a:latin typeface="Calibri"/>
                <a:cs typeface="Calibri"/>
              </a:rPr>
              <a:t>nd</a:t>
            </a:r>
            <a:r>
              <a:rPr sz="2800" spc="5" dirty="0">
                <a:latin typeface="Calibri"/>
                <a:cs typeface="Calibri"/>
              </a:rPr>
              <a:t>..</a:t>
            </a:r>
            <a:r>
              <a:rPr sz="2800" dirty="0">
                <a:latin typeface="Calibri"/>
                <a:cs typeface="Calibri"/>
              </a:rPr>
              <a:t>.</a:t>
            </a:r>
          </a:p>
          <a:p>
            <a:pPr marL="755650" lvl="1" indent="-285750">
              <a:spcBef>
                <a:spcPts val="1280"/>
              </a:spcBef>
              <a:buFont typeface="Arial"/>
              <a:buChar char="–"/>
              <a:tabLst>
                <a:tab pos="755650" algn="l"/>
                <a:tab pos="2994660" algn="l"/>
              </a:tabLst>
              <a:defRPr/>
            </a:pP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1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lang="en-US" sz="2750" dirty="0" err="1">
                <a:latin typeface="Georgia"/>
                <a:cs typeface="Georgia"/>
              </a:rPr>
              <a:t>P</a:t>
            </a:r>
            <a:r>
              <a:rPr sz="2925" spc="525" baseline="-11396" dirty="0" err="1">
                <a:latin typeface="Arial"/>
                <a:cs typeface="Arial"/>
              </a:rPr>
              <a:t>θ</a:t>
            </a:r>
            <a:r>
              <a:rPr sz="2750" spc="70" dirty="0">
                <a:latin typeface="Trebuchet MS"/>
                <a:cs typeface="Trebuchet MS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70" dirty="0">
                <a:latin typeface="Trebuchet MS"/>
                <a:cs typeface="Trebuchet MS"/>
              </a:rPr>
              <a:t>)</a:t>
            </a:r>
            <a:r>
              <a:rPr sz="2750" spc="-55" dirty="0">
                <a:latin typeface="Trebuchet MS"/>
                <a:cs typeface="Trebuchet MS"/>
              </a:rPr>
              <a:t> </a:t>
            </a:r>
            <a:r>
              <a:rPr sz="2750" spc="645" dirty="0">
                <a:latin typeface="Arial"/>
                <a:cs typeface="Arial"/>
              </a:rPr>
              <a:t>≥</a:t>
            </a:r>
            <a:r>
              <a:rPr sz="2750" spc="10" dirty="0">
                <a:latin typeface="Arial"/>
                <a:cs typeface="Arial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0</a:t>
            </a:r>
            <a:r>
              <a:rPr sz="2750" spc="25" dirty="0">
                <a:latin typeface="Georgia"/>
                <a:cs typeface="Georgia"/>
              </a:rPr>
              <a:t>.</a:t>
            </a:r>
            <a:r>
              <a:rPr sz="2750" spc="-60" dirty="0">
                <a:latin typeface="Trebuchet MS"/>
                <a:cs typeface="Trebuchet MS"/>
              </a:rPr>
              <a:t>5</a:t>
            </a:r>
            <a:endParaRPr sz="2750" dirty="0">
              <a:latin typeface="Trebuchet MS"/>
              <a:cs typeface="Trebuchet MS"/>
            </a:endParaRPr>
          </a:p>
          <a:p>
            <a:pPr marL="755650" lvl="1" indent="-285750">
              <a:spcBef>
                <a:spcPts val="1195"/>
              </a:spcBef>
              <a:buFont typeface="Arial"/>
              <a:buChar char="–"/>
              <a:tabLst>
                <a:tab pos="755650" algn="l"/>
                <a:tab pos="2994660" algn="l"/>
              </a:tabLst>
              <a:defRPr/>
            </a:pPr>
            <a:r>
              <a:rPr sz="2800" spc="-15" dirty="0">
                <a:latin typeface="Calibri"/>
                <a:cs typeface="Calibri"/>
              </a:rPr>
              <a:t>P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0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5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ct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y</a:t>
            </a:r>
            <a:r>
              <a:rPr sz="2800" spc="-6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Calibri"/>
                <a:cs typeface="Calibri"/>
              </a:rPr>
              <a:t>=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Calibri"/>
                <a:cs typeface="Calibri"/>
              </a:rPr>
              <a:t>0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dirty="0">
                <a:latin typeface="Calibri"/>
                <a:cs typeface="Calibri"/>
              </a:rPr>
              <a:t>f</a:t>
            </a:r>
            <a:r>
              <a:rPr sz="2800" dirty="0">
                <a:latin typeface="Times New Roman"/>
                <a:cs typeface="Times New Roman"/>
              </a:rPr>
              <a:t>	</a:t>
            </a:r>
            <a:r>
              <a:rPr lang="en-US" sz="4125" spc="292" baseline="-3030" dirty="0" err="1">
                <a:latin typeface="Garamond"/>
                <a:cs typeface="Times New Roman"/>
              </a:rPr>
              <a:t>P</a:t>
            </a:r>
            <a:r>
              <a:rPr sz="2925" spc="525" baseline="-15669" dirty="0" err="1">
                <a:latin typeface="Arial"/>
                <a:cs typeface="Arial"/>
              </a:rPr>
              <a:t>θ</a:t>
            </a:r>
            <a:r>
              <a:rPr sz="4125" spc="104" baseline="-3030" dirty="0">
                <a:latin typeface="Trebuchet MS"/>
                <a:cs typeface="Trebuchet MS"/>
              </a:rPr>
              <a:t>(</a:t>
            </a:r>
            <a:r>
              <a:rPr sz="4125" spc="225" baseline="-3030" dirty="0">
                <a:latin typeface="Lucida Sans Unicode"/>
                <a:cs typeface="Lucida Sans Unicode"/>
              </a:rPr>
              <a:t>x</a:t>
            </a:r>
            <a:r>
              <a:rPr sz="4125" spc="104" baseline="-3030" dirty="0">
                <a:latin typeface="Trebuchet MS"/>
                <a:cs typeface="Trebuchet MS"/>
              </a:rPr>
              <a:t>)</a:t>
            </a:r>
            <a:r>
              <a:rPr sz="4125" spc="-82" baseline="-3030" dirty="0">
                <a:latin typeface="Trebuchet MS"/>
                <a:cs typeface="Trebuchet MS"/>
              </a:rPr>
              <a:t> </a:t>
            </a:r>
            <a:r>
              <a:rPr sz="4125" spc="494" baseline="-3030" dirty="0">
                <a:latin typeface="Garamond"/>
                <a:cs typeface="Garamond"/>
              </a:rPr>
              <a:t>&lt;</a:t>
            </a:r>
            <a:r>
              <a:rPr sz="4125" spc="127" baseline="-3030" dirty="0">
                <a:latin typeface="Garamond"/>
                <a:cs typeface="Garamond"/>
              </a:rPr>
              <a:t> </a:t>
            </a:r>
            <a:r>
              <a:rPr sz="4125" spc="-89" baseline="-3030" dirty="0">
                <a:latin typeface="Trebuchet MS"/>
                <a:cs typeface="Trebuchet MS"/>
              </a:rPr>
              <a:t>0</a:t>
            </a:r>
            <a:r>
              <a:rPr sz="4125" spc="247" baseline="-3030" dirty="0">
                <a:latin typeface="Garamond"/>
                <a:cs typeface="Garamond"/>
              </a:rPr>
              <a:t>.</a:t>
            </a:r>
            <a:r>
              <a:rPr sz="4125" spc="-89" baseline="-3030" dirty="0">
                <a:latin typeface="Trebuchet MS"/>
                <a:cs typeface="Trebuchet MS"/>
              </a:rPr>
              <a:t>5</a:t>
            </a:r>
            <a:endParaRPr sz="4125" baseline="-3030" dirty="0">
              <a:latin typeface="Trebuchet MS"/>
              <a:cs typeface="Trebuchet M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F7459E-5D0F-6844-9634-26A35A4A23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8226" y="1826457"/>
            <a:ext cx="2760297" cy="4291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B7D9D4-3C79-B643-9B4F-4CA26C10C2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8226" y="2340441"/>
            <a:ext cx="2713905" cy="8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49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8641" y="1173255"/>
            <a:ext cx="9831026" cy="159838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  <a:endParaRPr sz="2800" dirty="0">
              <a:latin typeface="Calibri"/>
              <a:cs typeface="Calibri"/>
            </a:endParaRPr>
          </a:p>
          <a:p>
            <a:pPr marL="1304926" indent="-457200" fontAlgn="auto">
              <a:spcBef>
                <a:spcPts val="85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spc="105" dirty="0">
                <a:latin typeface="Trebuchet MS"/>
                <a:cs typeface="Trebuchet MS"/>
              </a:rPr>
              <a:t>h</a:t>
            </a:r>
            <a:r>
              <a:rPr sz="2925" spc="525" baseline="-11396" dirty="0">
                <a:latin typeface="Arial"/>
                <a:cs typeface="Arial"/>
              </a:rPr>
              <a:t>θ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g</a:t>
            </a:r>
            <a:r>
              <a:rPr sz="2750" spc="-26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20" dirty="0">
                <a:latin typeface="Arial"/>
                <a:cs typeface="Arial"/>
              </a:rPr>
              <a:t>θ</a:t>
            </a:r>
            <a:r>
              <a:rPr sz="2925" spc="120" baseline="32763" dirty="0">
                <a:latin typeface="Century Gothic"/>
                <a:cs typeface="Century Gothic"/>
              </a:rPr>
              <a:t>|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endParaRPr sz="2750" dirty="0">
              <a:latin typeface="Tahoma"/>
              <a:cs typeface="Tahoma"/>
            </a:endParaRPr>
          </a:p>
          <a:p>
            <a:pPr marL="1335405" indent="-457200" fontAlgn="auto">
              <a:spcBef>
                <a:spcPts val="261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i="1" spc="250" dirty="0">
                <a:latin typeface="Gill Sans MT"/>
                <a:cs typeface="Gill Sans MT"/>
              </a:rPr>
              <a:t>g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i="1" spc="145" dirty="0">
                <a:latin typeface="Gill Sans MT"/>
                <a:cs typeface="Gill Sans MT"/>
              </a:rPr>
              <a:t>z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250" dirty="0">
                <a:latin typeface="Tahoma"/>
                <a:cs typeface="Tahoma"/>
              </a:rPr>
              <a:t> </a:t>
            </a:r>
            <a:r>
              <a:rPr sz="4125" spc="-187" baseline="-38383" dirty="0">
                <a:latin typeface="Tahoma"/>
                <a:cs typeface="Tahoma"/>
              </a:rPr>
              <a:t>1</a:t>
            </a:r>
            <a:r>
              <a:rPr sz="4125" spc="-367" baseline="-38383" dirty="0">
                <a:latin typeface="Tahoma"/>
                <a:cs typeface="Tahoma"/>
              </a:rPr>
              <a:t> </a:t>
            </a:r>
            <a:r>
              <a:rPr sz="4125" spc="240" baseline="-38383" dirty="0">
                <a:latin typeface="Tahoma"/>
                <a:cs typeface="Tahoma"/>
              </a:rPr>
              <a:t>+</a:t>
            </a:r>
            <a:r>
              <a:rPr sz="4125" spc="-359" baseline="-38383" dirty="0">
                <a:latin typeface="Tahoma"/>
                <a:cs typeface="Tahoma"/>
              </a:rPr>
              <a:t> </a:t>
            </a:r>
            <a:r>
              <a:rPr sz="4125" i="1" spc="120" baseline="-38383" dirty="0">
                <a:latin typeface="Gill Sans MT"/>
                <a:cs typeface="Gill Sans MT"/>
              </a:rPr>
              <a:t>e</a:t>
            </a:r>
            <a:r>
              <a:rPr sz="2925" spc="885" baseline="-31339" dirty="0">
                <a:latin typeface="Arial"/>
                <a:cs typeface="Arial"/>
              </a:rPr>
              <a:t>−</a:t>
            </a:r>
            <a:r>
              <a:rPr sz="2925" spc="44" baseline="-31339" dirty="0">
                <a:latin typeface="Verdana"/>
                <a:cs typeface="Verdana"/>
              </a:rPr>
              <a:t>z</a:t>
            </a:r>
            <a:endParaRPr sz="2925" baseline="-31339" dirty="0">
              <a:latin typeface="Verdana"/>
              <a:cs typeface="Verdan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8B6B2-34E0-4EE8-AF12-226FBC631FBF}"/>
              </a:ext>
            </a:extLst>
          </p:cNvPr>
          <p:cNvSpPr>
            <a:spLocks/>
          </p:cNvSpPr>
          <p:nvPr/>
        </p:nvSpPr>
        <p:spPr bwMode="auto">
          <a:xfrm>
            <a:off x="3528219" y="2562225"/>
            <a:ext cx="1160462" cy="0"/>
          </a:xfrm>
          <a:custGeom>
            <a:avLst/>
            <a:gdLst>
              <a:gd name="T0" fmla="*/ 0 w 1160145"/>
              <a:gd name="T1" fmla="*/ 1159748 w 116014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60145">
                <a:moveTo>
                  <a:pt x="0" y="0"/>
                </a:moveTo>
                <a:lnTo>
                  <a:pt x="1159748" y="0"/>
                </a:lnTo>
              </a:path>
            </a:pathLst>
          </a:custGeom>
          <a:noFill/>
          <a:ln w="1415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A082D3-7B84-4E4C-BAB4-0E23CFF0B951}"/>
              </a:ext>
            </a:extLst>
          </p:cNvPr>
          <p:cNvSpPr txBox="1"/>
          <p:nvPr/>
        </p:nvSpPr>
        <p:spPr>
          <a:xfrm>
            <a:off x="3956050" y="2182813"/>
            <a:ext cx="201612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50" spc="-125" dirty="0">
                <a:latin typeface="Tahoma"/>
                <a:cs typeface="Tahoma"/>
              </a:rPr>
              <a:t>1</a:t>
            </a:r>
            <a:endParaRPr sz="2750" dirty="0">
              <a:latin typeface="Tahoma"/>
              <a:cs typeface="Tahoma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6811271" y="1147769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69F8D3AD-5E94-6843-ABA5-3ABA9B9D4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660" y="3249479"/>
            <a:ext cx="3683000" cy="990600"/>
          </a:xfrm>
          <a:prstGeom prst="rect">
            <a:avLst/>
          </a:prstGeom>
          <a:ln w="57150">
            <a:solidFill>
              <a:srgbClr val="3A81BA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29DD8-EC91-2B44-A352-22804D15C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169" y="4541492"/>
            <a:ext cx="82169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47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03EB2-4DFD-4E81-AD32-C78C705A4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Assumptions </a:t>
            </a:r>
          </a:p>
        </p:txBody>
      </p:sp>
      <p:sp>
        <p:nvSpPr>
          <p:cNvPr id="5" name="object 9">
            <a:extLst>
              <a:ext uri="{FF2B5EF4-FFF2-40B4-BE49-F238E27FC236}">
                <a16:creationId xmlns:a16="http://schemas.microsoft.com/office/drawing/2014/main" id="{C54E481F-AFFE-4601-9400-B92568E4DA6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08641" y="1173255"/>
            <a:ext cx="9831026" cy="159838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469900" indent="-457200" fontAlgn="auto">
              <a:spcBef>
                <a:spcPts val="0"/>
              </a:spcBef>
              <a:spcAft>
                <a:spcPts val="0"/>
              </a:spcAft>
              <a:tabLst>
                <a:tab pos="355600" algn="l"/>
              </a:tabLst>
              <a:defRPr/>
            </a:pPr>
            <a:r>
              <a:rPr sz="2800" spc="-5" dirty="0">
                <a:latin typeface="Calibri"/>
                <a:cs typeface="Calibri"/>
              </a:rPr>
              <a:t>Lo</a:t>
            </a:r>
            <a:r>
              <a:rPr sz="2800" spc="-10" dirty="0">
                <a:latin typeface="Calibri"/>
                <a:cs typeface="Calibri"/>
              </a:rPr>
              <a:t>gi</a:t>
            </a:r>
            <a:r>
              <a:rPr sz="2800" spc="-30" dirty="0">
                <a:latin typeface="Calibri"/>
                <a:cs typeface="Calibri"/>
              </a:rPr>
              <a:t>s</a:t>
            </a:r>
            <a:r>
              <a:rPr sz="2800" spc="-5" dirty="0">
                <a:latin typeface="Calibri"/>
                <a:cs typeface="Calibri"/>
              </a:rPr>
              <a:t>t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15" dirty="0">
                <a:latin typeface="Calibri"/>
                <a:cs typeface="Calibri"/>
              </a:rPr>
              <a:t>c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eg</a:t>
            </a:r>
            <a:r>
              <a:rPr sz="2800" spc="-50" dirty="0">
                <a:latin typeface="Calibri"/>
                <a:cs typeface="Calibri"/>
              </a:rPr>
              <a:t>r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dirty="0">
                <a:latin typeface="Calibri"/>
                <a:cs typeface="Calibri"/>
              </a:rPr>
              <a:t>ss</a:t>
            </a:r>
            <a:r>
              <a:rPr sz="2800" spc="-10" dirty="0">
                <a:latin typeface="Calibri"/>
                <a:cs typeface="Calibri"/>
              </a:rPr>
              <a:t>i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n</a:t>
            </a:r>
            <a:r>
              <a:rPr sz="2800" spc="-60" dirty="0">
                <a:latin typeface="Times New Roman"/>
                <a:cs typeface="Times New Roman"/>
              </a:rPr>
              <a:t> </a:t>
            </a:r>
            <a:r>
              <a:rPr sz="2800" spc="-25" dirty="0">
                <a:latin typeface="Calibri"/>
                <a:cs typeface="Calibri"/>
              </a:rPr>
              <a:t>m</a:t>
            </a:r>
            <a:r>
              <a:rPr sz="2800" spc="-5" dirty="0">
                <a:latin typeface="Calibri"/>
                <a:cs typeface="Calibri"/>
              </a:rPr>
              <a:t>o</a:t>
            </a:r>
            <a:r>
              <a:rPr sz="2800" dirty="0">
                <a:latin typeface="Calibri"/>
                <a:cs typeface="Calibri"/>
              </a:rPr>
              <a:t>d</a:t>
            </a:r>
            <a:r>
              <a:rPr sz="2800" spc="-25" dirty="0">
                <a:latin typeface="Calibri"/>
                <a:cs typeface="Calibri"/>
              </a:rPr>
              <a:t>e</a:t>
            </a:r>
            <a:r>
              <a:rPr sz="2800" spc="-10" dirty="0">
                <a:latin typeface="Calibri"/>
                <a:cs typeface="Calibri"/>
              </a:rPr>
              <a:t>l</a:t>
            </a:r>
            <a:r>
              <a:rPr lang="en-US" sz="2800" spc="-10" dirty="0">
                <a:latin typeface="Calibri"/>
                <a:cs typeface="Calibri"/>
              </a:rPr>
              <a:t>, assumes</a:t>
            </a:r>
            <a:endParaRPr sz="2800" dirty="0">
              <a:latin typeface="Calibri"/>
              <a:cs typeface="Calibri"/>
            </a:endParaRPr>
          </a:p>
          <a:p>
            <a:pPr marL="1304926" indent="-457200" fontAlgn="auto">
              <a:spcBef>
                <a:spcPts val="85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spc="105" dirty="0">
                <a:latin typeface="Trebuchet MS"/>
                <a:cs typeface="Trebuchet MS"/>
              </a:rPr>
              <a:t>h</a:t>
            </a:r>
            <a:r>
              <a:rPr sz="2925" spc="525" baseline="-11396" dirty="0">
                <a:latin typeface="Arial"/>
                <a:cs typeface="Arial"/>
              </a:rPr>
              <a:t>θ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-60" dirty="0">
                <a:latin typeface="Trebuchet MS"/>
                <a:cs typeface="Trebuchet MS"/>
              </a:rPr>
              <a:t>g</a:t>
            </a:r>
            <a:r>
              <a:rPr sz="2750" spc="-265" dirty="0">
                <a:latin typeface="Trebuchet MS"/>
                <a:cs typeface="Trebuchet MS"/>
              </a:rPr>
              <a:t> 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spc="120" dirty="0">
                <a:latin typeface="Arial"/>
                <a:cs typeface="Arial"/>
              </a:rPr>
              <a:t>θ</a:t>
            </a:r>
            <a:r>
              <a:rPr sz="2925" spc="120" baseline="32763" dirty="0">
                <a:latin typeface="Century Gothic"/>
                <a:cs typeface="Century Gothic"/>
              </a:rPr>
              <a:t>|</a:t>
            </a:r>
            <a:r>
              <a:rPr sz="2750" spc="150" dirty="0">
                <a:latin typeface="Lucida Sans Unicode"/>
                <a:cs typeface="Lucida Sans Unicode"/>
              </a:rPr>
              <a:t>x</a:t>
            </a:r>
            <a:r>
              <a:rPr sz="2750" spc="20" dirty="0">
                <a:latin typeface="Tahoma"/>
                <a:cs typeface="Tahoma"/>
              </a:rPr>
              <a:t>)</a:t>
            </a:r>
            <a:endParaRPr sz="2750" dirty="0">
              <a:latin typeface="Tahoma"/>
              <a:cs typeface="Tahoma"/>
            </a:endParaRPr>
          </a:p>
          <a:p>
            <a:pPr marL="1335405" indent="-457200" fontAlgn="auto">
              <a:spcBef>
                <a:spcPts val="2615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sz="2750" i="1" spc="250" dirty="0">
                <a:latin typeface="Gill Sans MT"/>
                <a:cs typeface="Gill Sans MT"/>
              </a:rPr>
              <a:t>g</a:t>
            </a:r>
            <a:r>
              <a:rPr sz="2750" spc="20" dirty="0">
                <a:latin typeface="Tahoma"/>
                <a:cs typeface="Tahoma"/>
              </a:rPr>
              <a:t>(</a:t>
            </a:r>
            <a:r>
              <a:rPr sz="2750" i="1" spc="145" dirty="0">
                <a:latin typeface="Gill Sans MT"/>
                <a:cs typeface="Gill Sans MT"/>
              </a:rPr>
              <a:t>z</a:t>
            </a:r>
            <a:r>
              <a:rPr sz="2750" spc="20" dirty="0">
                <a:latin typeface="Tahoma"/>
                <a:cs typeface="Tahoma"/>
              </a:rPr>
              <a:t>)</a:t>
            </a:r>
            <a:r>
              <a:rPr sz="2750" spc="-85" dirty="0">
                <a:latin typeface="Tahoma"/>
                <a:cs typeface="Tahoma"/>
              </a:rPr>
              <a:t> </a:t>
            </a:r>
            <a:r>
              <a:rPr sz="2750" spc="160" dirty="0">
                <a:latin typeface="Tahoma"/>
                <a:cs typeface="Tahoma"/>
              </a:rPr>
              <a:t>=</a:t>
            </a:r>
            <a:r>
              <a:rPr sz="2750" spc="250" dirty="0">
                <a:latin typeface="Tahoma"/>
                <a:cs typeface="Tahoma"/>
              </a:rPr>
              <a:t> </a:t>
            </a:r>
            <a:r>
              <a:rPr sz="4125" spc="-187" baseline="-38383" dirty="0">
                <a:latin typeface="Tahoma"/>
                <a:cs typeface="Tahoma"/>
              </a:rPr>
              <a:t>1</a:t>
            </a:r>
            <a:r>
              <a:rPr sz="4125" spc="-367" baseline="-38383" dirty="0">
                <a:latin typeface="Tahoma"/>
                <a:cs typeface="Tahoma"/>
              </a:rPr>
              <a:t> </a:t>
            </a:r>
            <a:r>
              <a:rPr sz="4125" spc="240" baseline="-38383" dirty="0">
                <a:latin typeface="Tahoma"/>
                <a:cs typeface="Tahoma"/>
              </a:rPr>
              <a:t>+</a:t>
            </a:r>
            <a:r>
              <a:rPr sz="4125" spc="-359" baseline="-38383" dirty="0">
                <a:latin typeface="Tahoma"/>
                <a:cs typeface="Tahoma"/>
              </a:rPr>
              <a:t> </a:t>
            </a:r>
            <a:r>
              <a:rPr sz="4125" i="1" spc="120" baseline="-38383" dirty="0">
                <a:latin typeface="Gill Sans MT"/>
                <a:cs typeface="Gill Sans MT"/>
              </a:rPr>
              <a:t>e</a:t>
            </a:r>
            <a:r>
              <a:rPr sz="2925" spc="885" baseline="-31339" dirty="0">
                <a:latin typeface="Arial"/>
                <a:cs typeface="Arial"/>
              </a:rPr>
              <a:t>−</a:t>
            </a:r>
            <a:r>
              <a:rPr sz="2925" spc="44" baseline="-31339" dirty="0">
                <a:latin typeface="Verdana"/>
                <a:cs typeface="Verdana"/>
              </a:rPr>
              <a:t>z</a:t>
            </a:r>
            <a:endParaRPr sz="2925" baseline="-31339" dirty="0">
              <a:latin typeface="Verdana"/>
              <a:cs typeface="Verdana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2658B6B2-34E0-4EE8-AF12-226FBC631FBF}"/>
              </a:ext>
            </a:extLst>
          </p:cNvPr>
          <p:cNvSpPr>
            <a:spLocks/>
          </p:cNvSpPr>
          <p:nvPr/>
        </p:nvSpPr>
        <p:spPr bwMode="auto">
          <a:xfrm>
            <a:off x="3528219" y="2562225"/>
            <a:ext cx="1160462" cy="0"/>
          </a:xfrm>
          <a:custGeom>
            <a:avLst/>
            <a:gdLst>
              <a:gd name="T0" fmla="*/ 0 w 1160145"/>
              <a:gd name="T1" fmla="*/ 1159748 w 1160145"/>
            </a:gdLst>
            <a:ahLst/>
            <a:cxnLst>
              <a:cxn ang="0">
                <a:pos x="T0" y="0"/>
              </a:cxn>
              <a:cxn ang="0">
                <a:pos x="T1" y="0"/>
              </a:cxn>
            </a:cxnLst>
            <a:rect l="0" t="0" r="r" b="b"/>
            <a:pathLst>
              <a:path w="1160145">
                <a:moveTo>
                  <a:pt x="0" y="0"/>
                </a:moveTo>
                <a:lnTo>
                  <a:pt x="1159748" y="0"/>
                </a:lnTo>
              </a:path>
            </a:pathLst>
          </a:custGeom>
          <a:noFill/>
          <a:ln w="14152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A8A082D3-7B84-4E4C-BAB4-0E23CFF0B951}"/>
              </a:ext>
            </a:extLst>
          </p:cNvPr>
          <p:cNvSpPr txBox="1"/>
          <p:nvPr/>
        </p:nvSpPr>
        <p:spPr>
          <a:xfrm>
            <a:off x="3956050" y="2182813"/>
            <a:ext cx="201612" cy="37941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127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sz="2750" spc="-125" dirty="0">
                <a:latin typeface="Tahoma"/>
                <a:cs typeface="Tahoma"/>
              </a:rPr>
              <a:t>1</a:t>
            </a:r>
            <a:endParaRPr sz="2750" dirty="0">
              <a:latin typeface="Tahoma"/>
              <a:cs typeface="Tahoma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7D42467-C7CE-49AE-8E83-6EFF562A1A76}"/>
              </a:ext>
            </a:extLst>
          </p:cNvPr>
          <p:cNvGrpSpPr/>
          <p:nvPr/>
        </p:nvGrpSpPr>
        <p:grpSpPr>
          <a:xfrm>
            <a:off x="1170781" y="3151053"/>
            <a:ext cx="3517900" cy="1003300"/>
            <a:chOff x="2057734" y="3447733"/>
            <a:chExt cx="3517900" cy="1003300"/>
          </a:xfrm>
        </p:grpSpPr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6CEF0047-2335-4C3C-8DB3-23F966854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734" y="3447733"/>
              <a:ext cx="3517900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4" name="object 20">
              <a:extLst>
                <a:ext uri="{FF2B5EF4-FFF2-40B4-BE49-F238E27FC236}">
                  <a16:creationId xmlns:a16="http://schemas.microsoft.com/office/drawing/2014/main" id="{80E831B2-2890-42EC-A349-E9805C0377DF}"/>
                </a:ext>
              </a:extLst>
            </p:cNvPr>
            <p:cNvSpPr txBox="1"/>
            <p:nvPr/>
          </p:nvSpPr>
          <p:spPr>
            <a:xfrm>
              <a:off x="2297113" y="3651251"/>
              <a:ext cx="1270000" cy="43656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dirty="0">
                  <a:latin typeface="Palatino Linotype"/>
                  <a:cs typeface="Palatino Linotype"/>
                </a:rPr>
                <a:t>h</a:t>
              </a:r>
              <a:r>
                <a:rPr sz="2925" spc="525" baseline="-11396" dirty="0">
                  <a:latin typeface="Arial"/>
                  <a:cs typeface="Arial"/>
                </a:rPr>
                <a:t>θ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spc="150" dirty="0">
                  <a:latin typeface="Lucida Sans Unicode"/>
                  <a:cs typeface="Lucida Sans Unicode"/>
                </a:rPr>
                <a:t>x</a:t>
              </a:r>
              <a:r>
                <a:rPr sz="2750" spc="20" dirty="0">
                  <a:latin typeface="Tahoma"/>
                  <a:cs typeface="Tahoma"/>
                </a:rPr>
                <a:t>)</a:t>
              </a:r>
              <a:r>
                <a:rPr sz="2750" spc="-85" dirty="0">
                  <a:latin typeface="Tahoma"/>
                  <a:cs typeface="Tahoma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15" name="object 21">
              <a:extLst>
                <a:ext uri="{FF2B5EF4-FFF2-40B4-BE49-F238E27FC236}">
                  <a16:creationId xmlns:a16="http://schemas.microsoft.com/office/drawing/2014/main" id="{982E3A3F-39DE-4148-8697-9D939D96F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8400" y="3911601"/>
              <a:ext cx="1508125" cy="0"/>
            </a:xfrm>
            <a:custGeom>
              <a:avLst/>
              <a:gdLst>
                <a:gd name="T0" fmla="*/ 0 w 1508125"/>
                <a:gd name="T1" fmla="*/ 1508080 w 15081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</a:cxnLst>
              <a:rect l="0" t="0" r="r" b="b"/>
              <a:pathLst>
                <a:path w="1508125">
                  <a:moveTo>
                    <a:pt x="0" y="0"/>
                  </a:moveTo>
                  <a:lnTo>
                    <a:pt x="1508080" y="0"/>
                  </a:lnTo>
                </a:path>
              </a:pathLst>
            </a:custGeom>
            <a:noFill/>
            <a:ln w="14152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" name="object 22">
              <a:extLst>
                <a:ext uri="{FF2B5EF4-FFF2-40B4-BE49-F238E27FC236}">
                  <a16:creationId xmlns:a16="http://schemas.microsoft.com/office/drawing/2014/main" id="{755B060E-0D19-4FF7-86FA-ECA204D88E55}"/>
                </a:ext>
              </a:extLst>
            </p:cNvPr>
            <p:cNvSpPr txBox="1"/>
            <p:nvPr/>
          </p:nvSpPr>
          <p:spPr>
            <a:xfrm>
              <a:off x="3708400" y="3494089"/>
              <a:ext cx="1490663" cy="850900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marL="17780"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2750" spc="-125" dirty="0">
                  <a:latin typeface="Tahoma"/>
                  <a:cs typeface="Tahoma"/>
                </a:rPr>
                <a:t>1</a:t>
              </a:r>
              <a:endParaRPr sz="2750" dirty="0">
                <a:latin typeface="Tahoma"/>
                <a:cs typeface="Tahoma"/>
              </a:endParaRPr>
            </a:p>
            <a:p>
              <a:pPr algn="ctr" fontAlgn="auto">
                <a:lnSpc>
                  <a:spcPts val="3204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-187" baseline="-16161" dirty="0">
                  <a:latin typeface="Tahoma"/>
                  <a:cs typeface="Tahoma"/>
                </a:rPr>
                <a:t>1</a:t>
              </a:r>
              <a:r>
                <a:rPr sz="4125" spc="-367" baseline="-16161" dirty="0">
                  <a:latin typeface="Tahoma"/>
                  <a:cs typeface="Tahoma"/>
                </a:rPr>
                <a:t> </a:t>
              </a:r>
              <a:r>
                <a:rPr sz="4125" spc="240" baseline="-16161" dirty="0">
                  <a:latin typeface="Tahoma"/>
                  <a:cs typeface="Tahoma"/>
                </a:rPr>
                <a:t>+</a:t>
              </a:r>
              <a:r>
                <a:rPr sz="4125" spc="-359" baseline="-16161" dirty="0">
                  <a:latin typeface="Tahoma"/>
                  <a:cs typeface="Tahoma"/>
                </a:rPr>
                <a:t> </a:t>
              </a:r>
              <a:r>
                <a:rPr sz="4125" spc="-44" baseline="-16161" dirty="0">
                  <a:latin typeface="Palatino Linotype"/>
                  <a:cs typeface="Palatino Linotype"/>
                </a:rPr>
                <a:t>e</a:t>
              </a:r>
              <a:r>
                <a:rPr sz="1950" spc="590" dirty="0">
                  <a:latin typeface="Arial"/>
                  <a:cs typeface="Arial"/>
                </a:rPr>
                <a:t>−</a:t>
              </a:r>
              <a:r>
                <a:rPr sz="1950" spc="204" dirty="0">
                  <a:latin typeface="Arial"/>
                  <a:cs typeface="Arial"/>
                </a:rPr>
                <a:t>θ</a:t>
              </a:r>
              <a:r>
                <a:rPr sz="2100" spc="382" baseline="21825" dirty="0">
                  <a:latin typeface="Lucida Sans Unicode"/>
                  <a:cs typeface="Lucida Sans Unicode"/>
                </a:rPr>
                <a:t>T</a:t>
              </a:r>
              <a:r>
                <a:rPr sz="1950" spc="235" dirty="0">
                  <a:latin typeface="Lucida Sans Unicode"/>
                  <a:cs typeface="Lucida Sans Unicode"/>
                </a:rPr>
                <a:t>x</a:t>
              </a:r>
              <a:endParaRPr sz="1950" dirty="0">
                <a:latin typeface="Lucida Sans Unicode"/>
                <a:cs typeface="Lucida Sans Unicode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972A6C-08EA-471E-A37A-5B24FB896A47}"/>
              </a:ext>
            </a:extLst>
          </p:cNvPr>
          <p:cNvGrpSpPr/>
          <p:nvPr/>
        </p:nvGrpSpPr>
        <p:grpSpPr>
          <a:xfrm>
            <a:off x="6811271" y="1147769"/>
            <a:ext cx="4612026" cy="3014311"/>
            <a:chOff x="6811271" y="1147769"/>
            <a:chExt cx="4612026" cy="3014311"/>
          </a:xfrm>
        </p:grpSpPr>
        <p:sp>
          <p:nvSpPr>
            <p:cNvPr id="17" name="object 17">
              <a:extLst>
                <a:ext uri="{FF2B5EF4-FFF2-40B4-BE49-F238E27FC236}">
                  <a16:creationId xmlns:a16="http://schemas.microsoft.com/office/drawing/2014/main" id="{DC1F5A2B-E904-4868-841F-E8396A79C8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11271" y="1456980"/>
              <a:ext cx="4064000" cy="2705100"/>
            </a:xfrm>
            <a:prstGeom prst="rect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F892093F-8535-42C0-9352-4064200C0975}"/>
                </a:ext>
              </a:extLst>
            </p:cNvPr>
            <p:cNvSpPr txBox="1"/>
            <p:nvPr/>
          </p:nvSpPr>
          <p:spPr>
            <a:xfrm>
              <a:off x="7418216" y="1147769"/>
              <a:ext cx="4005081" cy="90805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127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Logistic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/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Sigmoid</a:t>
              </a:r>
              <a:r>
                <a:rPr lang="en-US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2000" dirty="0"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</a:p>
            <a:p>
              <a:pPr algn="r">
                <a:spcBef>
                  <a:spcPts val="1350"/>
                </a:spcBef>
              </a:pP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g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2700" i="1" dirty="0">
                  <a:latin typeface="Gill Sans MT" panose="020B0502020104020203" pitchFamily="34" charset="0"/>
                  <a:ea typeface="Gill Sans MT" panose="020B0502020104020203" pitchFamily="34" charset="0"/>
                  <a:cs typeface="Gill Sans MT" panose="020B0502020104020203" pitchFamily="34" charset="0"/>
                </a:rPr>
                <a:t>z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)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B031A8-CB54-42C6-B51E-9E45A3857837}"/>
              </a:ext>
            </a:extLst>
          </p:cNvPr>
          <p:cNvGrpSpPr/>
          <p:nvPr/>
        </p:nvGrpSpPr>
        <p:grpSpPr>
          <a:xfrm>
            <a:off x="1102959" y="4510138"/>
            <a:ext cx="8171522" cy="1003300"/>
            <a:chOff x="1525293" y="5003800"/>
            <a:chExt cx="7525778" cy="1003300"/>
          </a:xfrm>
        </p:grpSpPr>
        <p:sp>
          <p:nvSpPr>
            <p:cNvPr id="26" name="object 4">
              <a:extLst>
                <a:ext uri="{FF2B5EF4-FFF2-40B4-BE49-F238E27FC236}">
                  <a16:creationId xmlns:a16="http://schemas.microsoft.com/office/drawing/2014/main" id="{1BE9A889-52C3-4022-943F-711D2F5FA5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5293" y="5003800"/>
              <a:ext cx="7039393" cy="1003300"/>
            </a:xfrm>
            <a:custGeom>
              <a:avLst/>
              <a:gdLst>
                <a:gd name="T0" fmla="*/ 0 w 3517900"/>
                <a:gd name="T1" fmla="*/ 1003304 h 1003300"/>
                <a:gd name="T2" fmla="*/ 3517910 w 3517900"/>
                <a:gd name="T3" fmla="*/ 1003304 h 1003300"/>
                <a:gd name="T4" fmla="*/ 3517910 w 3517900"/>
                <a:gd name="T5" fmla="*/ 0 h 1003300"/>
                <a:gd name="T6" fmla="*/ 0 w 3517900"/>
                <a:gd name="T7" fmla="*/ 0 h 1003300"/>
                <a:gd name="T8" fmla="*/ 0 w 3517900"/>
                <a:gd name="T9" fmla="*/ 1003304 h 1003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17900" h="1003300">
                  <a:moveTo>
                    <a:pt x="0" y="1003304"/>
                  </a:moveTo>
                  <a:lnTo>
                    <a:pt x="3517910" y="1003304"/>
                  </a:lnTo>
                  <a:lnTo>
                    <a:pt x="3517910" y="0"/>
                  </a:lnTo>
                  <a:lnTo>
                    <a:pt x="0" y="0"/>
                  </a:lnTo>
                  <a:lnTo>
                    <a:pt x="0" y="100330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object 5">
              <a:extLst>
                <a:ext uri="{FF2B5EF4-FFF2-40B4-BE49-F238E27FC236}">
                  <a16:creationId xmlns:a16="http://schemas.microsoft.com/office/drawing/2014/main" id="{4A89F33A-B0D7-40F8-9DBE-7FB4EC65AADC}"/>
                </a:ext>
              </a:extLst>
            </p:cNvPr>
            <p:cNvSpPr txBox="1"/>
            <p:nvPr/>
          </p:nvSpPr>
          <p:spPr>
            <a:xfrm>
              <a:off x="1644967" y="5084247"/>
              <a:ext cx="3470275" cy="4231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270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sz="4125" spc="202" baseline="-38383" dirty="0">
                  <a:latin typeface="Tahoma"/>
                  <a:cs typeface="Tahoma"/>
                </a:rPr>
                <a:t>l</a:t>
              </a:r>
              <a:r>
                <a:rPr sz="4125" spc="-187" baseline="-38383" dirty="0">
                  <a:latin typeface="Tahoma"/>
                  <a:cs typeface="Tahoma"/>
                </a:rPr>
                <a:t>og</a:t>
              </a:r>
              <a:r>
                <a:rPr sz="4125" spc="-37" baseline="-38383" dirty="0">
                  <a:latin typeface="Tahoma"/>
                  <a:cs typeface="Tahoma"/>
                </a:rPr>
                <a:t> </a:t>
              </a:r>
              <a:r>
                <a:rPr lang="en-US" sz="4125" spc="-37" baseline="-38383" dirty="0">
                  <a:latin typeface="Tahoma"/>
                  <a:cs typeface="Tahoma"/>
                </a:rPr>
                <a:t>  </a:t>
              </a:r>
              <a:r>
                <a:rPr sz="2750" i="1" spc="25" dirty="0">
                  <a:latin typeface="Palatino Linotype"/>
                  <a:cs typeface="Palatino Linotype"/>
                </a:rPr>
                <a:t>p</a:t>
              </a:r>
              <a:r>
                <a:rPr sz="2750" spc="20" dirty="0">
                  <a:latin typeface="Tahoma"/>
                  <a:cs typeface="Tahoma"/>
                </a:rPr>
                <a:t>(</a:t>
              </a:r>
              <a:r>
                <a:rPr sz="2750" i="1" spc="-15" dirty="0">
                  <a:latin typeface="Palatino Linotype"/>
                  <a:cs typeface="Palatino Linotype"/>
                </a:rPr>
                <a:t>y</a:t>
              </a:r>
              <a:r>
                <a:rPr sz="2750" spc="180" dirty="0">
                  <a:latin typeface="Times New Roman"/>
                  <a:cs typeface="Times New Roman"/>
                </a:rPr>
                <a:t> </a:t>
              </a:r>
              <a:r>
                <a:rPr sz="2750" spc="160" dirty="0">
                  <a:latin typeface="Tahoma"/>
                  <a:cs typeface="Tahoma"/>
                </a:rPr>
                <a:t>=</a:t>
              </a:r>
              <a:r>
                <a:rPr sz="2750" spc="85" dirty="0">
                  <a:latin typeface="Times New Roman"/>
                  <a:cs typeface="Times New Roman"/>
                </a:rPr>
                <a:t> </a:t>
              </a:r>
              <a:r>
                <a:rPr sz="2750" spc="-125" dirty="0">
                  <a:latin typeface="Tahoma"/>
                  <a:cs typeface="Tahoma"/>
                </a:rPr>
                <a:t>1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40" dirty="0">
                  <a:latin typeface="Lucida Sans"/>
                  <a:cs typeface="Lucida Sans"/>
                </a:rPr>
                <a:t>|</a:t>
              </a:r>
              <a:r>
                <a:rPr sz="2750" spc="80" dirty="0">
                  <a:latin typeface="Times New Roman"/>
                  <a:cs typeface="Times New Roman"/>
                </a:rPr>
                <a:t> </a:t>
              </a:r>
              <a:r>
                <a:rPr sz="2750" spc="145" dirty="0">
                  <a:latin typeface="Lucida Sans Unicode"/>
                  <a:cs typeface="Lucida Sans Unicode"/>
                </a:rPr>
                <a:t>x</a:t>
              </a:r>
              <a:r>
                <a:rPr sz="2750" spc="-204" dirty="0">
                  <a:latin typeface="Tahoma"/>
                  <a:cs typeface="Tahoma"/>
                </a:rPr>
                <a:t>;</a:t>
              </a:r>
              <a:r>
                <a:rPr sz="2750" spc="-229" dirty="0">
                  <a:latin typeface="Times New Roman"/>
                  <a:cs typeface="Times New Roman"/>
                </a:rPr>
                <a:t> </a:t>
              </a:r>
              <a:r>
                <a:rPr sz="2750" spc="120" dirty="0">
                  <a:latin typeface="Arial"/>
                  <a:cs typeface="Arial"/>
                </a:rPr>
                <a:t>θ</a:t>
              </a:r>
              <a:r>
                <a:rPr lang="en-US" sz="2750" spc="20" dirty="0">
                  <a:latin typeface="Tahoma"/>
                  <a:cs typeface="Tahoma"/>
                </a:rPr>
                <a:t>) </a:t>
              </a:r>
              <a:endParaRPr sz="2750" dirty="0">
                <a:latin typeface="Tahoma"/>
                <a:cs typeface="Tahoma"/>
              </a:endParaRPr>
            </a:p>
          </p:txBody>
        </p:sp>
        <p:sp>
          <p:nvSpPr>
            <p:cNvPr id="21" name="object 10">
              <a:extLst>
                <a:ext uri="{FF2B5EF4-FFF2-40B4-BE49-F238E27FC236}">
                  <a16:creationId xmlns:a16="http://schemas.microsoft.com/office/drawing/2014/main" id="{1A9C8321-28A5-4967-847A-CE4E1CD0095B}"/>
                </a:ext>
              </a:extLst>
            </p:cNvPr>
            <p:cNvSpPr txBox="1"/>
            <p:nvPr/>
          </p:nvSpPr>
          <p:spPr>
            <a:xfrm>
              <a:off x="1692214" y="5295843"/>
              <a:ext cx="7358857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/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p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altLang="en-US" sz="4100" i="1" baseline="-38000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y 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= 0 </a:t>
              </a:r>
              <a:r>
                <a:rPr lang="en-US" altLang="en-US" sz="4100" baseline="-38000" dirty="0">
                  <a:latin typeface="Lucida Sans" panose="020B0602040502020204" pitchFamily="34" charset="0"/>
                  <a:cs typeface="Lucida Sans" panose="020B0602040502020204" pitchFamily="34" charset="0"/>
                </a:rPr>
                <a:t>| </a:t>
              </a:r>
              <a:r>
                <a:rPr lang="en-US" altLang="en-US" sz="4100" baseline="-38000" dirty="0"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x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; </a:t>
              </a:r>
              <a:r>
                <a:rPr lang="en-US" altLang="en-US" sz="4100" baseline="-38000" dirty="0">
                  <a:latin typeface="Arial" panose="020B0604020202020204" pitchFamily="34" charset="0"/>
                </a:rPr>
                <a:t>θ</a:t>
              </a:r>
              <a:r>
                <a:rPr lang="en-US" altLang="en-US" sz="41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)  </a:t>
              </a:r>
              <a:r>
                <a:rPr lang="en-US" sz="2400" spc="160" dirty="0">
                  <a:latin typeface="Tahoma"/>
                  <a:cs typeface="Tahoma"/>
                </a:rPr>
                <a:t>=</a:t>
              </a:r>
              <a:r>
                <a:rPr lang="en-US" altLang="en-US" sz="2700" baseline="-380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0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x</a:t>
              </a:r>
              <a:r>
                <a:rPr lang="en-US" altLang="en-US" sz="2700" dirty="0">
                  <a:latin typeface="Arial" panose="020B0604020202020204" pitchFamily="34" charset="0"/>
                </a:rPr>
                <a:t>θ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</a:t>
              </a:r>
              <a:r>
                <a:rPr lang="en-US" altLang="en-US" sz="3200" dirty="0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baseline="-11000" dirty="0">
                  <a:latin typeface="Bauhaus 93" pitchFamily="82" charset="0"/>
                  <a:cs typeface="Bauhaus 93" pitchFamily="82" charset="0"/>
                </a:rPr>
                <a:t>1 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i="1" dirty="0">
                  <a:latin typeface="Palatino Linotype" panose="02040502050505030304" pitchFamily="18" charset="0"/>
                  <a:ea typeface="Palatino Linotype" panose="02040502050505030304" pitchFamily="18" charset="0"/>
                  <a:cs typeface="Palatino Linotype" panose="02040502050505030304" pitchFamily="18" charset="0"/>
                </a:rPr>
                <a:t>.. . </a:t>
              </a:r>
              <a:r>
                <a:rPr lang="en-US" altLang="en-US" sz="2700" dirty="0">
                  <a:latin typeface="Tahoma" panose="020B0604030504040204" pitchFamily="34" charset="0"/>
                  <a:cs typeface="Tahoma" panose="020B0604030504040204" pitchFamily="34" charset="0"/>
                </a:rPr>
                <a:t>+ </a:t>
              </a:r>
              <a:r>
                <a:rPr lang="en-US" altLang="en-US" sz="2700" dirty="0" err="1">
                  <a:latin typeface="Arial" panose="020B0604020202020204" pitchFamily="34" charset="0"/>
                </a:rPr>
                <a:t>θ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r>
                <a:rPr lang="en-US" altLang="en-US" sz="2800" dirty="0" err="1">
                  <a:latin typeface="Tahoma" panose="020B0604030504040204" pitchFamily="34" charset="0"/>
                  <a:cs typeface="Tahoma" panose="020B0604030504040204" pitchFamily="34" charset="0"/>
                </a:rPr>
                <a:t>x</a:t>
              </a:r>
              <a:r>
                <a:rPr lang="en-US" altLang="en-US" sz="2900" i="1" baseline="-11000" dirty="0" err="1">
                  <a:latin typeface="Lucida Sans" panose="020B0602040502020204" pitchFamily="34" charset="0"/>
                  <a:cs typeface="Lucida Sans" panose="020B0602040502020204" pitchFamily="34" charset="0"/>
                </a:rPr>
                <a:t>d</a:t>
              </a:r>
              <a:endParaRPr lang="en-US" altLang="en-US" sz="2900" i="1" baseline="-11000" dirty="0">
                <a:latin typeface="Lucida Sans" panose="020B0602040502020204" pitchFamily="34" charset="0"/>
                <a:cs typeface="Lucida Sans" panose="020B0602040502020204" pitchFamily="34" charset="0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5767E5A-9080-4263-8DB6-BAD7025FEBE7}"/>
                </a:ext>
              </a:extLst>
            </p:cNvPr>
            <p:cNvCxnSpPr/>
            <p:nvPr/>
          </p:nvCxnSpPr>
          <p:spPr>
            <a:xfrm>
              <a:off x="2111625" y="5545673"/>
              <a:ext cx="23100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bject 4">
            <a:extLst>
              <a:ext uri="{FF2B5EF4-FFF2-40B4-BE49-F238E27FC236}">
                <a16:creationId xmlns:a16="http://schemas.microsoft.com/office/drawing/2014/main" id="{F4D5D3A2-9E6E-4015-9485-AC2AD52CF90E}"/>
              </a:ext>
            </a:extLst>
          </p:cNvPr>
          <p:cNvSpPr txBox="1"/>
          <p:nvPr/>
        </p:nvSpPr>
        <p:spPr>
          <a:xfrm>
            <a:off x="4391693" y="5763234"/>
            <a:ext cx="6565436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55600" indent="-3429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tabLst>
                <a:tab pos="355600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2700" indent="0">
              <a:lnSpc>
                <a:spcPts val="3300"/>
              </a:lnSpc>
            </a:pP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words,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logistic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assumes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odds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linear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8FC5C8-44F5-4A42-B1BC-C7E69117A0B1}"/>
              </a:ext>
            </a:extLst>
          </p:cNvPr>
          <p:cNvSpPr txBox="1"/>
          <p:nvPr/>
        </p:nvSpPr>
        <p:spPr>
          <a:xfrm>
            <a:off x="2032852" y="5990174"/>
            <a:ext cx="3416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odds</a:t>
            </a:r>
            <a:r>
              <a:rPr lang="en-US" altLang="en-US" sz="2400" b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en-US" sz="2400" b="1" dirty="0">
                <a:cs typeface="Times New Roman" panose="02020603050405020304" pitchFamily="18" charset="0"/>
              </a:rPr>
              <a:t> y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en-US" sz="2400" b="1" dirty="0"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ea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endParaRPr lang="en-US" sz="2400" dirty="0"/>
          </a:p>
        </p:txBody>
      </p: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DC6523A6-655B-4D16-8630-DAF699E62E87}"/>
              </a:ext>
            </a:extLst>
          </p:cNvPr>
          <p:cNvCxnSpPr>
            <a:cxnSpLocks/>
          </p:cNvCxnSpPr>
          <p:nvPr/>
        </p:nvCxnSpPr>
        <p:spPr>
          <a:xfrm>
            <a:off x="1441058" y="5828537"/>
            <a:ext cx="467047" cy="405101"/>
          </a:xfrm>
          <a:prstGeom prst="curvedConnector3">
            <a:avLst>
              <a:gd name="adj1" fmla="val -2728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eft Bracket 2">
            <a:extLst>
              <a:ext uri="{FF2B5EF4-FFF2-40B4-BE49-F238E27FC236}">
                <a16:creationId xmlns:a16="http://schemas.microsoft.com/office/drawing/2014/main" id="{19E4A2CA-11B0-4E49-8EBE-889B1B24FC0F}"/>
              </a:ext>
            </a:extLst>
          </p:cNvPr>
          <p:cNvSpPr/>
          <p:nvPr/>
        </p:nvSpPr>
        <p:spPr>
          <a:xfrm>
            <a:off x="4157662" y="5725034"/>
            <a:ext cx="109284" cy="1003300"/>
          </a:xfrm>
          <a:prstGeom prst="leftBracket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42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AAA1F-D3CC-47A1-990F-790E0D7D8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0" dirty="0"/>
              <a:t>C</a:t>
            </a:r>
            <a:r>
              <a:rPr lang="en-US" spc="-65" dirty="0"/>
              <a:t>o</a:t>
            </a:r>
            <a:r>
              <a:rPr lang="en-US" spc="-80" dirty="0"/>
              <a:t>m</a:t>
            </a:r>
            <a:r>
              <a:rPr lang="en-US" spc="-55" dirty="0"/>
              <a:t>p</a:t>
            </a:r>
            <a:r>
              <a:rPr lang="en-US" spc="-110" dirty="0"/>
              <a:t>a</a:t>
            </a:r>
            <a:r>
              <a:rPr lang="en-US" spc="-35" dirty="0"/>
              <a:t>r</a:t>
            </a:r>
            <a:r>
              <a:rPr lang="en-US" dirty="0"/>
              <a:t>i</a:t>
            </a:r>
            <a:r>
              <a:rPr lang="en-US" spc="-90" dirty="0"/>
              <a:t>s</a:t>
            </a:r>
            <a:r>
              <a:rPr lang="en-US" spc="-65" dirty="0"/>
              <a:t>on</a:t>
            </a:r>
            <a:r>
              <a:rPr lang="en-US" spc="30" dirty="0"/>
              <a:t> </a:t>
            </a:r>
            <a:r>
              <a:rPr lang="en-US" spc="-95" dirty="0"/>
              <a:t>w</a:t>
            </a:r>
            <a:r>
              <a:rPr lang="en-US" dirty="0"/>
              <a:t>i</a:t>
            </a:r>
            <a:r>
              <a:rPr lang="en-US" spc="35" dirty="0"/>
              <a:t>t</a:t>
            </a:r>
            <a:r>
              <a:rPr lang="en-US" spc="-65" dirty="0"/>
              <a:t>h</a:t>
            </a:r>
            <a:r>
              <a:rPr lang="en-US" spc="30" dirty="0"/>
              <a:t> </a:t>
            </a:r>
            <a:r>
              <a:rPr lang="en-US" spc="55" dirty="0"/>
              <a:t>L</a:t>
            </a:r>
            <a:r>
              <a:rPr lang="en-US" spc="25" dirty="0"/>
              <a:t>R</a:t>
            </a:r>
            <a:r>
              <a:rPr lang="en-US" spc="30" dirty="0"/>
              <a:t> </a:t>
            </a:r>
            <a:r>
              <a:rPr lang="en-US" spc="-65" dirty="0"/>
              <a:t>on</a:t>
            </a:r>
            <a:r>
              <a:rPr lang="en-US" spc="30" dirty="0"/>
              <a:t> </a:t>
            </a:r>
            <a:r>
              <a:rPr lang="en-US" spc="-150" dirty="0"/>
              <a:t>I</a:t>
            </a:r>
            <a:r>
              <a:rPr lang="en-US" spc="-65" dirty="0"/>
              <a:t>n</a:t>
            </a:r>
            <a:r>
              <a:rPr lang="en-US" spc="-60" dirty="0"/>
              <a:t>d</a:t>
            </a:r>
            <a:r>
              <a:rPr lang="en-US" dirty="0"/>
              <a:t>i</a:t>
            </a:r>
            <a:r>
              <a:rPr lang="en-US" spc="-35" dirty="0"/>
              <a:t>c</a:t>
            </a:r>
            <a:r>
              <a:rPr lang="en-US" spc="-70" dirty="0"/>
              <a:t>a</a:t>
            </a:r>
            <a:r>
              <a:rPr lang="en-US" spc="35" dirty="0"/>
              <a:t>t</a:t>
            </a:r>
            <a:r>
              <a:rPr lang="en-US" spc="-105" dirty="0"/>
              <a:t>o</a:t>
            </a:r>
            <a:r>
              <a:rPr lang="en-US" spc="-35" dirty="0"/>
              <a:t>r</a:t>
            </a:r>
            <a:r>
              <a:rPr lang="en-US" spc="-90" dirty="0"/>
              <a:t>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41E52-876E-4133-A2AD-D79C2380A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136525">
              <a:lnSpc>
                <a:spcPct val="120000"/>
              </a:lnSpc>
            </a:pPr>
            <a:r>
              <a:rPr lang="en-US" sz="2600" spc="-30" dirty="0">
                <a:cs typeface="Tahoma"/>
              </a:rPr>
              <a:t>Similarities</a:t>
            </a:r>
            <a:r>
              <a:rPr lang="en-US" spc="-10" dirty="0"/>
              <a:t>:</a:t>
            </a:r>
            <a:endParaRPr lang="en-US" dirty="0">
              <a:latin typeface="MS Gothic"/>
              <a:cs typeface="MS Gothic"/>
            </a:endParaRPr>
          </a:p>
          <a:p>
            <a:pPr marL="880745" lvl="1">
              <a:lnSpc>
                <a:spcPct val="120000"/>
              </a:lnSpc>
            </a:pPr>
            <a:r>
              <a:rPr lang="en-US" sz="2000" spc="-10" dirty="0"/>
              <a:t>B</a:t>
            </a:r>
            <a:r>
              <a:rPr lang="en-US" sz="2000" spc="10" dirty="0"/>
              <a:t>o</a:t>
            </a:r>
            <a:r>
              <a:rPr lang="en-US" sz="2000" dirty="0"/>
              <a:t>t</a:t>
            </a:r>
            <a:r>
              <a:rPr lang="en-US" sz="2000" spc="-45" dirty="0"/>
              <a:t>h</a:t>
            </a:r>
            <a:r>
              <a:rPr lang="en-US" sz="2000" spc="55" dirty="0"/>
              <a:t> </a:t>
            </a:r>
            <a:r>
              <a:rPr lang="en-US" sz="2000" spc="-80" dirty="0"/>
              <a:t>a</a:t>
            </a:r>
            <a:r>
              <a:rPr lang="en-US" sz="2000" spc="75" dirty="0"/>
              <a:t>tt</a:t>
            </a:r>
            <a:r>
              <a:rPr lang="en-US" sz="2000" spc="-120" dirty="0"/>
              <a:t>e</a:t>
            </a:r>
            <a:r>
              <a:rPr lang="en-US" sz="2000" spc="-55" dirty="0"/>
              <a:t>m</a:t>
            </a:r>
            <a:r>
              <a:rPr lang="en-US" sz="2000" spc="-45" dirty="0"/>
              <a:t>p</a:t>
            </a:r>
            <a:r>
              <a:rPr lang="en-US" sz="2000" spc="80" dirty="0"/>
              <a:t>t</a:t>
            </a:r>
            <a:r>
              <a:rPr lang="en-US" sz="2000" spc="50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125" dirty="0"/>
              <a:t>es</a:t>
            </a:r>
            <a:r>
              <a:rPr lang="en-US" sz="2000" spc="80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m</a:t>
            </a:r>
            <a:r>
              <a:rPr lang="en-US" sz="2000" spc="-80" dirty="0"/>
              <a:t>a</a:t>
            </a:r>
            <a:r>
              <a:rPr lang="en-US" sz="2000" spc="80" dirty="0"/>
              <a:t>t</a:t>
            </a:r>
            <a:r>
              <a:rPr lang="en-US" sz="2000" spc="-120" dirty="0"/>
              <a:t>e</a:t>
            </a:r>
            <a:r>
              <a:rPr lang="en-US" sz="2000" spc="50" dirty="0"/>
              <a:t> </a:t>
            </a: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</a:t>
            </a:r>
            <a:r>
              <a:rPr lang="en-US" sz="2000" spc="-5" dirty="0"/>
              <a:t>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</a:pPr>
            <a:r>
              <a:rPr lang="en-US" sz="2000" spc="-10" dirty="0"/>
              <a:t>B</a:t>
            </a:r>
            <a:r>
              <a:rPr lang="en-US" sz="2000" spc="10" dirty="0"/>
              <a:t>o</a:t>
            </a:r>
            <a:r>
              <a:rPr lang="en-US" sz="2000" dirty="0"/>
              <a:t>t</a:t>
            </a:r>
            <a:r>
              <a:rPr lang="en-US" sz="2000" spc="-45" dirty="0"/>
              <a:t>h</a:t>
            </a:r>
            <a:r>
              <a:rPr lang="en-US" sz="2000" spc="55" dirty="0"/>
              <a:t> </a:t>
            </a:r>
            <a:r>
              <a:rPr lang="en-US" sz="2000" spc="-45" dirty="0"/>
              <a:t>h</a:t>
            </a:r>
            <a:r>
              <a:rPr lang="en-US" sz="2000" spc="-80" dirty="0"/>
              <a:t>a</a:t>
            </a:r>
            <a:r>
              <a:rPr lang="en-US" sz="2000" spc="-50" dirty="0"/>
              <a:t>v</a:t>
            </a:r>
            <a:r>
              <a:rPr lang="en-US" sz="2000" spc="-120" dirty="0"/>
              <a:t>e</a:t>
            </a:r>
            <a:r>
              <a:rPr lang="en-US" sz="2000" spc="50" dirty="0"/>
              <a:t> </a:t>
            </a:r>
            <a:r>
              <a:rPr lang="en-US" sz="2000" spc="10" dirty="0"/>
              <a:t>li</a:t>
            </a:r>
            <a:r>
              <a:rPr lang="en-US" sz="2000" spc="-45" dirty="0"/>
              <a:t>n</a:t>
            </a:r>
            <a:r>
              <a:rPr lang="en-US" sz="2000" spc="-120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-60" dirty="0"/>
              <a:t>c</a:t>
            </a:r>
            <a:r>
              <a:rPr lang="en-US" sz="2000" spc="10" dirty="0"/>
              <a:t>l</a:t>
            </a:r>
            <a:r>
              <a:rPr lang="en-US" sz="2000" spc="-80" dirty="0"/>
              <a:t>a</a:t>
            </a:r>
            <a:r>
              <a:rPr lang="en-US" sz="2000" spc="-125" dirty="0"/>
              <a:t>s</a:t>
            </a:r>
            <a:r>
              <a:rPr lang="en-US" sz="2000" spc="-120" dirty="0"/>
              <a:t>s</a:t>
            </a:r>
            <a:r>
              <a:rPr lang="en-US" sz="2000" spc="15" dirty="0"/>
              <a:t>if</a:t>
            </a:r>
            <a:r>
              <a:rPr lang="en-US" sz="2000" spc="5" dirty="0"/>
              <a:t>i</a:t>
            </a:r>
            <a:r>
              <a:rPr lang="en-US" sz="2000" spc="-65" dirty="0"/>
              <a:t>c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20" dirty="0"/>
              <a:t>b</a:t>
            </a:r>
            <a:r>
              <a:rPr lang="en-US" sz="2000" spc="-50" dirty="0"/>
              <a:t>ou</a:t>
            </a:r>
            <a:r>
              <a:rPr lang="en-US" sz="2000" spc="-45" dirty="0"/>
              <a:t>nd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10" dirty="0"/>
              <a:t>i</a:t>
            </a:r>
            <a:r>
              <a:rPr lang="en-US" sz="2000" spc="-120" dirty="0"/>
              <a:t>e</a:t>
            </a:r>
            <a:r>
              <a:rPr lang="en-US" sz="2000" spc="-125" dirty="0"/>
              <a:t>s</a:t>
            </a:r>
            <a:r>
              <a:rPr lang="en-US" sz="2000" spc="-5" dirty="0"/>
              <a:t>.</a:t>
            </a:r>
            <a:endParaRPr lang="en-US" sz="2000" dirty="0">
              <a:latin typeface="MS Gothic"/>
              <a:cs typeface="MS Gothic"/>
            </a:endParaRPr>
          </a:p>
          <a:p>
            <a:pPr marL="136525">
              <a:lnSpc>
                <a:spcPct val="120000"/>
              </a:lnSpc>
            </a:pPr>
            <a:r>
              <a:rPr lang="en-US" sz="2600" spc="-15" dirty="0"/>
              <a:t>D</a:t>
            </a:r>
            <a:r>
              <a:rPr lang="en-US" sz="2600" spc="10" dirty="0"/>
              <a:t>i</a:t>
            </a:r>
            <a:r>
              <a:rPr lang="en-US" sz="2600" spc="5" dirty="0"/>
              <a:t>f</a:t>
            </a:r>
            <a:r>
              <a:rPr lang="en-US" sz="2600" dirty="0"/>
              <a:t>f</a:t>
            </a:r>
            <a:r>
              <a:rPr lang="en-US" sz="2600" spc="-130" dirty="0"/>
              <a:t>e</a:t>
            </a:r>
            <a:r>
              <a:rPr lang="en-US" sz="2600" dirty="0"/>
              <a:t>r</a:t>
            </a:r>
            <a:r>
              <a:rPr lang="en-US" sz="2600" spc="-135" dirty="0"/>
              <a:t>e</a:t>
            </a:r>
            <a:r>
              <a:rPr lang="en-US" sz="2600" spc="-50" dirty="0"/>
              <a:t>n</a:t>
            </a:r>
            <a:r>
              <a:rPr lang="en-US" sz="2600" spc="-75" dirty="0"/>
              <a:t>c</a:t>
            </a:r>
            <a:r>
              <a:rPr lang="en-US" sz="2600" spc="-130" dirty="0"/>
              <a:t>es</a:t>
            </a:r>
            <a:r>
              <a:rPr lang="en-US" sz="2600" spc="-10" dirty="0"/>
              <a:t>:</a:t>
            </a:r>
            <a:endParaRPr lang="en-US" sz="2600" dirty="0">
              <a:latin typeface="MS Gothic"/>
              <a:cs typeface="MS Gothic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spc="-25" dirty="0"/>
              <a:t>L</a:t>
            </a:r>
            <a:r>
              <a:rPr lang="en-US" sz="2000" spc="10" dirty="0"/>
              <a:t>i</a:t>
            </a:r>
            <a:r>
              <a:rPr lang="en-US" sz="2000" spc="-45" dirty="0"/>
              <a:t>n</a:t>
            </a:r>
            <a:r>
              <a:rPr lang="en-US" sz="2000" spc="-120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5" dirty="0"/>
              <a:t>r</a:t>
            </a:r>
            <a:r>
              <a:rPr lang="en-US" sz="2000" spc="-125" dirty="0"/>
              <a:t>e</a:t>
            </a:r>
            <a:r>
              <a:rPr lang="en-US" sz="2000" spc="-30" dirty="0"/>
              <a:t>gr</a:t>
            </a:r>
            <a:r>
              <a:rPr lang="en-US" sz="2000" spc="-125" dirty="0"/>
              <a:t>e</a:t>
            </a:r>
            <a:r>
              <a:rPr lang="en-US" sz="2000" spc="-120" dirty="0"/>
              <a:t>s</a:t>
            </a:r>
            <a:r>
              <a:rPr lang="en-US" sz="2000" spc="-125" dirty="0"/>
              <a:t>s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10" dirty="0"/>
              <a:t>i</a:t>
            </a:r>
            <a:r>
              <a:rPr lang="en-US" sz="2000" spc="-45" dirty="0"/>
              <a:t>nd</a:t>
            </a:r>
            <a:r>
              <a:rPr lang="en-US" sz="2000" spc="10" dirty="0"/>
              <a:t>i</a:t>
            </a:r>
            <a:r>
              <a:rPr lang="en-US" sz="2000" spc="-65" dirty="0"/>
              <a:t>c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-95" dirty="0"/>
              <a:t>o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-50" dirty="0"/>
              <a:t>m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5" dirty="0"/>
              <a:t>r</a:t>
            </a:r>
            <a:r>
              <a:rPr lang="en-US" sz="2000" spc="10" dirty="0"/>
              <a:t>i</a:t>
            </a:r>
            <a:r>
              <a:rPr lang="en-US" sz="2000" spc="-50" dirty="0"/>
              <a:t>x</a:t>
            </a:r>
            <a:r>
              <a:rPr lang="en-US" sz="2000" spc="-5" dirty="0"/>
              <a:t>:</a:t>
            </a:r>
            <a:r>
              <a:rPr lang="en-US" sz="2000" dirty="0"/>
              <a:t> </a:t>
            </a:r>
            <a:r>
              <a:rPr lang="en-US" sz="2000" spc="-114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p</a:t>
            </a:r>
            <a:r>
              <a:rPr lang="en-US" sz="2000" spc="-75" dirty="0"/>
              <a:t>p</a:t>
            </a:r>
            <a:r>
              <a:rPr lang="en-US" sz="2000" spc="5" dirty="0"/>
              <a:t>r</a:t>
            </a:r>
            <a:r>
              <a:rPr lang="en-US" sz="2000" spc="-95" dirty="0"/>
              <a:t>o</a:t>
            </a:r>
            <a:r>
              <a:rPr lang="en-US" sz="2000" spc="-50" dirty="0"/>
              <a:t>x</a:t>
            </a:r>
            <a:r>
              <a:rPr lang="en-US" sz="2000" spc="10" dirty="0"/>
              <a:t>i</a:t>
            </a:r>
            <a:r>
              <a:rPr lang="en-US" sz="2000" spc="-55" dirty="0"/>
              <a:t>m</a:t>
            </a:r>
            <a:r>
              <a:rPr lang="en-US" sz="2000" spc="-80" dirty="0"/>
              <a:t>a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-75" dirty="0"/>
              <a:t>b</a:t>
            </a:r>
            <a:r>
              <a:rPr lang="en-US" sz="2000" spc="-45" dirty="0"/>
              <a:t>y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55" dirty="0"/>
              <a:t> </a:t>
            </a:r>
            <a:r>
              <a:rPr lang="en-US" sz="2000" spc="10" dirty="0"/>
              <a:t>li</a:t>
            </a:r>
            <a:r>
              <a:rPr lang="en-US" sz="2000" spc="-45" dirty="0"/>
              <a:t>n</a:t>
            </a:r>
            <a:r>
              <a:rPr lang="en-US" sz="2000" spc="-125" dirty="0"/>
              <a:t>e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55" dirty="0"/>
              <a:t> </a:t>
            </a:r>
            <a:r>
              <a:rPr lang="en-US" sz="2000" spc="25" dirty="0"/>
              <a:t>f</a:t>
            </a:r>
            <a:r>
              <a:rPr lang="en-US" sz="2000" spc="-45" dirty="0"/>
              <a:t>un</a:t>
            </a:r>
            <a:r>
              <a:rPr lang="en-US" sz="2000" spc="-65" dirty="0"/>
              <a:t>c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55" dirty="0"/>
              <a:t> </a:t>
            </a:r>
            <a:r>
              <a:rPr lang="en-US" sz="2000" spc="-20" dirty="0"/>
              <a:t>of</a:t>
            </a:r>
            <a:r>
              <a:rPr lang="en-US" sz="2000" spc="50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-5" dirty="0"/>
              <a:t>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50" dirty="0"/>
              <a:t> </a:t>
            </a:r>
            <a:r>
              <a:rPr lang="en-US" sz="2000" spc="-45" dirty="0"/>
              <a:t>n</a:t>
            </a:r>
            <a:r>
              <a:rPr lang="en-US" sz="2000" spc="5" dirty="0"/>
              <a:t>ot</a:t>
            </a:r>
            <a:r>
              <a:rPr lang="en-US" sz="2000" spc="50" dirty="0"/>
              <a:t> </a:t>
            </a:r>
            <a:r>
              <a:rPr lang="en-US" sz="2000" spc="-50" dirty="0"/>
              <a:t>gu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d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25" dirty="0"/>
              <a:t>f</a:t>
            </a:r>
            <a:r>
              <a:rPr lang="en-US" sz="2000" spc="-80" dirty="0"/>
              <a:t>a</a:t>
            </a:r>
            <a:r>
              <a:rPr lang="en-US" sz="2000" spc="10" dirty="0"/>
              <a:t>ll</a:t>
            </a:r>
            <a:r>
              <a:rPr lang="en-US" sz="2000" spc="55" dirty="0"/>
              <a:t> </a:t>
            </a:r>
            <a:r>
              <a:rPr lang="en-US" sz="2000" spc="-20" dirty="0"/>
              <a:t>b</a:t>
            </a:r>
            <a:r>
              <a:rPr lang="en-US" sz="2000" spc="-125" dirty="0"/>
              <a:t>e</a:t>
            </a:r>
            <a:r>
              <a:rPr lang="en-US" sz="2000" spc="50" dirty="0"/>
              <a:t>t</a:t>
            </a:r>
            <a:r>
              <a:rPr lang="en-US" sz="2000" spc="-75" dirty="0"/>
              <a:t>w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n</a:t>
            </a:r>
            <a:r>
              <a:rPr lang="en-US" sz="2000" spc="55" dirty="0"/>
              <a:t> </a:t>
            </a:r>
            <a:r>
              <a:rPr lang="en-US" sz="2000" spc="-65" dirty="0"/>
              <a:t>0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50" dirty="0"/>
              <a:t> </a:t>
            </a:r>
            <a:r>
              <a:rPr lang="en-US" sz="2000" spc="-65" dirty="0"/>
              <a:t>1</a:t>
            </a:r>
            <a:r>
              <a:rPr lang="en-US" sz="2000" spc="-35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125" dirty="0"/>
              <a:t>s</a:t>
            </a:r>
            <a:r>
              <a:rPr lang="en-US" sz="2000" spc="-45" dirty="0"/>
              <a:t>u</a:t>
            </a:r>
            <a:r>
              <a:rPr lang="en-US" sz="2000" spc="-50" dirty="0"/>
              <a:t>m</a:t>
            </a:r>
            <a:r>
              <a:rPr lang="en-US" sz="2000" spc="50" dirty="0"/>
              <a:t> </a:t>
            </a:r>
            <a:r>
              <a:rPr lang="en-US" sz="2000" spc="-45" dirty="0"/>
              <a:t>up</a:t>
            </a:r>
            <a:r>
              <a:rPr lang="en-US" sz="2000" spc="5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50" dirty="0"/>
              <a:t> </a:t>
            </a:r>
            <a:r>
              <a:rPr lang="en-US" sz="2000" spc="-35" dirty="0"/>
              <a:t>1.</a:t>
            </a:r>
            <a:endParaRPr lang="en-US" sz="2000" dirty="0">
              <a:latin typeface="Arial"/>
              <a:cs typeface="Arial"/>
            </a:endParaRPr>
          </a:p>
          <a:p>
            <a:pPr marL="880745" lvl="1">
              <a:lnSpc>
                <a:spcPct val="120000"/>
              </a:lnSpc>
              <a:spcBef>
                <a:spcPts val="1400"/>
              </a:spcBef>
              <a:spcAft>
                <a:spcPts val="400"/>
              </a:spcAft>
            </a:pPr>
            <a:r>
              <a:rPr lang="en-US" sz="2000" spc="-25" dirty="0"/>
              <a:t>L</a:t>
            </a:r>
            <a:r>
              <a:rPr lang="en-US" sz="2000" spc="-40" dirty="0"/>
              <a:t>ogi</a:t>
            </a:r>
            <a:r>
              <a:rPr lang="en-US" sz="2000" spc="-120" dirty="0"/>
              <a:t>s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60" dirty="0"/>
              <a:t>c</a:t>
            </a:r>
            <a:r>
              <a:rPr lang="en-US" sz="2000" spc="50" dirty="0"/>
              <a:t> </a:t>
            </a:r>
            <a:r>
              <a:rPr lang="en-US" sz="2000" spc="5" dirty="0"/>
              <a:t>r</a:t>
            </a:r>
            <a:r>
              <a:rPr lang="en-US" sz="2000" spc="-120" dirty="0"/>
              <a:t>e</a:t>
            </a:r>
            <a:r>
              <a:rPr lang="en-US" sz="2000" spc="-30" dirty="0"/>
              <a:t>gr</a:t>
            </a:r>
            <a:r>
              <a:rPr lang="en-US" sz="2000" spc="-120" dirty="0"/>
              <a:t>e</a:t>
            </a:r>
            <a:r>
              <a:rPr lang="en-US" sz="2000" spc="-125" dirty="0"/>
              <a:t>ss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-5" dirty="0"/>
              <a:t>:</a:t>
            </a:r>
            <a:r>
              <a:rPr lang="en-US" sz="2000" dirty="0"/>
              <a:t> </a:t>
            </a:r>
            <a:r>
              <a:rPr lang="en-US" sz="2000" spc="-114" dirty="0"/>
              <a:t> </a:t>
            </a:r>
            <a:r>
              <a:rPr lang="en-US" sz="2000" i="1" spc="-35" dirty="0" err="1">
                <a:latin typeface="Arial"/>
                <a:cs typeface="Arial"/>
              </a:rPr>
              <a:t>P</a:t>
            </a:r>
            <a:r>
              <a:rPr lang="en-US" sz="2000" i="1" spc="5" dirty="0" err="1">
                <a:latin typeface="Arial"/>
                <a:cs typeface="Arial"/>
              </a:rPr>
              <a:t>r</a:t>
            </a:r>
            <a:r>
              <a:rPr lang="en-US" sz="2000" i="1" spc="-170" dirty="0">
                <a:latin typeface="Arial"/>
                <a:cs typeface="Arial"/>
              </a:rPr>
              <a:t> </a:t>
            </a:r>
            <a:r>
              <a:rPr lang="en-US" sz="2000" spc="50" dirty="0"/>
              <a:t>(</a:t>
            </a:r>
            <a:r>
              <a:rPr lang="en-US" sz="2000" i="1" spc="-120" dirty="0">
                <a:latin typeface="Arial"/>
                <a:cs typeface="Arial"/>
              </a:rPr>
              <a:t>G</a:t>
            </a:r>
            <a:r>
              <a:rPr lang="en-US" sz="2000" i="1" spc="114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15" dirty="0">
                <a:latin typeface="Arial"/>
                <a:cs typeface="Arial"/>
              </a:rPr>
              <a:t>k</a:t>
            </a:r>
            <a:r>
              <a:rPr lang="en-US" sz="2000" i="1" spc="80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30" dirty="0">
                <a:latin typeface="Arial"/>
                <a:cs typeface="Arial"/>
              </a:rPr>
              <a:t> </a:t>
            </a:r>
            <a:r>
              <a:rPr lang="en-US" sz="2000" spc="185" dirty="0"/>
              <a:t>=</a:t>
            </a:r>
            <a:r>
              <a:rPr lang="en-US" sz="2000" spc="-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0" dirty="0"/>
              <a:t>)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50" dirty="0"/>
              <a:t> </a:t>
            </a:r>
            <a:r>
              <a:rPr lang="en-US" sz="2000" spc="-80" dirty="0"/>
              <a:t>a</a:t>
            </a:r>
            <a:r>
              <a:rPr lang="en-US" sz="2000" spc="50" dirty="0"/>
              <a:t> </a:t>
            </a:r>
            <a:r>
              <a:rPr lang="en-US" sz="2000" i="1" spc="-45" dirty="0">
                <a:latin typeface="Arial"/>
                <a:cs typeface="Arial"/>
              </a:rPr>
              <a:t>n</a:t>
            </a:r>
            <a:r>
              <a:rPr lang="en-US" sz="2000" i="1" spc="-50" dirty="0">
                <a:latin typeface="Arial"/>
                <a:cs typeface="Arial"/>
              </a:rPr>
              <a:t>on</a:t>
            </a:r>
            <a:r>
              <a:rPr lang="en-US" sz="2000" i="1" spc="10" dirty="0">
                <a:latin typeface="Arial"/>
                <a:cs typeface="Arial"/>
              </a:rPr>
              <a:t>li</a:t>
            </a:r>
            <a:r>
              <a:rPr lang="en-US" sz="2000" i="1" spc="-45" dirty="0">
                <a:latin typeface="Arial"/>
                <a:cs typeface="Arial"/>
              </a:rPr>
              <a:t>n</a:t>
            </a:r>
            <a:r>
              <a:rPr lang="en-US" sz="2000" i="1" spc="-125" dirty="0">
                <a:latin typeface="Arial"/>
                <a:cs typeface="Arial"/>
              </a:rPr>
              <a:t>e</a:t>
            </a:r>
            <a:r>
              <a:rPr lang="en-US" sz="2000" i="1" spc="-110" dirty="0">
                <a:latin typeface="Arial"/>
                <a:cs typeface="Arial"/>
              </a:rPr>
              <a:t>a</a:t>
            </a:r>
            <a:r>
              <a:rPr lang="en-US" sz="2000" i="1" spc="5" dirty="0">
                <a:latin typeface="Arial"/>
                <a:cs typeface="Arial"/>
              </a:rPr>
              <a:t>r</a:t>
            </a:r>
            <a:r>
              <a:rPr lang="en-US" sz="2000" i="1" spc="50" dirty="0">
                <a:latin typeface="Arial"/>
                <a:cs typeface="Arial"/>
              </a:rPr>
              <a:t> </a:t>
            </a:r>
            <a:r>
              <a:rPr lang="en-US" sz="2000" spc="25" dirty="0"/>
              <a:t>f</a:t>
            </a:r>
            <a:r>
              <a:rPr lang="en-US" sz="2000" spc="-45" dirty="0"/>
              <a:t>un</a:t>
            </a:r>
            <a:r>
              <a:rPr lang="en-US" sz="2000" spc="-65" dirty="0"/>
              <a:t>c</a:t>
            </a:r>
            <a:r>
              <a:rPr lang="en-US" sz="2000" spc="75" dirty="0"/>
              <a:t>t</a:t>
            </a:r>
            <a:r>
              <a:rPr lang="en-US" sz="2000" spc="10" dirty="0"/>
              <a:t>i</a:t>
            </a:r>
            <a:r>
              <a:rPr lang="en-US" sz="2000" spc="-50" dirty="0"/>
              <a:t>on</a:t>
            </a:r>
            <a:r>
              <a:rPr lang="en-US" sz="2000" spc="-25" dirty="0"/>
              <a:t> </a:t>
            </a:r>
            <a:r>
              <a:rPr lang="en-US" sz="2000" spc="-20" dirty="0"/>
              <a:t>of</a:t>
            </a:r>
            <a:r>
              <a:rPr lang="en-US" sz="2000" spc="35" dirty="0"/>
              <a:t> </a:t>
            </a:r>
            <a:r>
              <a:rPr lang="en-US" sz="2000" i="1" spc="-45" dirty="0">
                <a:latin typeface="Arial"/>
                <a:cs typeface="Arial"/>
              </a:rPr>
              <a:t>x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-5" dirty="0"/>
              <a:t>.</a:t>
            </a:r>
            <a:r>
              <a:rPr lang="en-US" sz="2000" dirty="0"/>
              <a:t> </a:t>
            </a:r>
            <a:r>
              <a:rPr lang="en-US" sz="2000" spc="-120" dirty="0"/>
              <a:t> </a:t>
            </a:r>
            <a:r>
              <a:rPr lang="en-US" sz="2000" spc="-5" dirty="0"/>
              <a:t>I</a:t>
            </a:r>
            <a:r>
              <a:rPr lang="en-US" sz="2000" spc="80" dirty="0"/>
              <a:t>t</a:t>
            </a:r>
            <a:r>
              <a:rPr lang="en-US" sz="2000" spc="35" dirty="0"/>
              <a:t> </a:t>
            </a:r>
            <a:r>
              <a:rPr lang="en-US" sz="2000" spc="10" dirty="0"/>
              <a:t>i</a:t>
            </a:r>
            <a:r>
              <a:rPr lang="en-US" sz="2000" spc="-120" dirty="0"/>
              <a:t>s</a:t>
            </a:r>
            <a:r>
              <a:rPr lang="en-US" sz="2000" spc="35" dirty="0"/>
              <a:t> </a:t>
            </a:r>
            <a:r>
              <a:rPr lang="en-US" sz="2000" spc="-50" dirty="0"/>
              <a:t>gu</a:t>
            </a:r>
            <a:r>
              <a:rPr lang="en-US" sz="2000" spc="-110" dirty="0"/>
              <a:t>a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75" dirty="0"/>
              <a:t>t</a:t>
            </a:r>
            <a:r>
              <a:rPr lang="en-US" sz="2000" spc="-120" dirty="0"/>
              <a:t>e</a:t>
            </a:r>
            <a:r>
              <a:rPr lang="en-US" sz="2000" spc="-125" dirty="0"/>
              <a:t>e</a:t>
            </a:r>
            <a:r>
              <a:rPr lang="en-US" sz="2000" spc="-45" dirty="0"/>
              <a:t>d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5" dirty="0"/>
              <a:t>r</a:t>
            </a:r>
            <a:r>
              <a:rPr lang="en-US" sz="2000" spc="-80" dirty="0"/>
              <a:t>a</a:t>
            </a:r>
            <a:r>
              <a:rPr lang="en-US" sz="2000" spc="-45" dirty="0"/>
              <a:t>n</a:t>
            </a:r>
            <a:r>
              <a:rPr lang="en-US" sz="2000" spc="-90" dirty="0"/>
              <a:t>ge</a:t>
            </a:r>
            <a:r>
              <a:rPr lang="en-US" sz="2000" spc="35" dirty="0"/>
              <a:t> </a:t>
            </a:r>
            <a:r>
              <a:rPr lang="en-US" sz="2000" spc="25" dirty="0"/>
              <a:t>f</a:t>
            </a:r>
            <a:r>
              <a:rPr lang="en-US" sz="2000" spc="5" dirty="0"/>
              <a:t>r</a:t>
            </a:r>
            <a:r>
              <a:rPr lang="en-US" sz="2000" spc="-60" dirty="0"/>
              <a:t>om</a:t>
            </a:r>
            <a:r>
              <a:rPr lang="en-US" sz="2000" spc="35" dirty="0"/>
              <a:t> </a:t>
            </a:r>
            <a:r>
              <a:rPr lang="en-US" sz="2000" spc="-65" dirty="0"/>
              <a:t>0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65" dirty="0"/>
              <a:t>1</a:t>
            </a:r>
            <a:r>
              <a:rPr lang="en-US" sz="2000" spc="35" dirty="0"/>
              <a:t> </a:t>
            </a:r>
            <a:r>
              <a:rPr lang="en-US" sz="2000" spc="-80" dirty="0"/>
              <a:t>a</a:t>
            </a:r>
            <a:r>
              <a:rPr lang="en-US" sz="2000" spc="-45" dirty="0"/>
              <a:t>nd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125" dirty="0"/>
              <a:t>s</a:t>
            </a:r>
            <a:r>
              <a:rPr lang="en-US" sz="2000" spc="-45" dirty="0"/>
              <a:t>u</a:t>
            </a:r>
            <a:r>
              <a:rPr lang="en-US" sz="2000" spc="-50" dirty="0"/>
              <a:t>m</a:t>
            </a:r>
            <a:r>
              <a:rPr lang="en-US" sz="2000" spc="35" dirty="0"/>
              <a:t> </a:t>
            </a:r>
            <a:r>
              <a:rPr lang="en-US" sz="2000" spc="-45" dirty="0"/>
              <a:t>up</a:t>
            </a:r>
            <a:r>
              <a:rPr lang="en-US" sz="2000" spc="35" dirty="0"/>
              <a:t> </a:t>
            </a:r>
            <a:r>
              <a:rPr lang="en-US" sz="2000" spc="75" dirty="0"/>
              <a:t>t</a:t>
            </a:r>
            <a:r>
              <a:rPr lang="en-US" sz="2000" spc="-65" dirty="0"/>
              <a:t>o</a:t>
            </a:r>
            <a:r>
              <a:rPr lang="en-US" sz="2000" spc="35" dirty="0"/>
              <a:t> </a:t>
            </a:r>
            <a:r>
              <a:rPr lang="en-US" sz="2000" spc="-35" dirty="0"/>
              <a:t>1.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040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0D50F-2D19-4017-8B81-5D3658A2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Fitting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BA9C-BCFB-4EBD-BBF5-E67947751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4747" y="1095621"/>
            <a:ext cx="9831026" cy="4507865"/>
          </a:xfrm>
        </p:spPr>
        <p:txBody>
          <a:bodyPr>
            <a:normAutofit lnSpcReduction="10000"/>
          </a:bodyPr>
          <a:lstStyle/>
          <a:p>
            <a:pPr marL="165100" marR="278765" indent="-153035">
              <a:lnSpc>
                <a:spcPct val="160000"/>
              </a:lnSpc>
            </a:pPr>
            <a:r>
              <a:rPr lang="en-US" sz="2400" spc="-105" dirty="0">
                <a:latin typeface="Arial"/>
                <a:cs typeface="Arial"/>
              </a:rPr>
              <a:t>C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0" dirty="0">
                <a:latin typeface="Arial"/>
                <a:cs typeface="Arial"/>
              </a:rPr>
              <a:t>:</a:t>
            </a:r>
            <a:r>
              <a:rPr lang="en-US" sz="2400" dirty="0">
                <a:latin typeface="Arial"/>
                <a:cs typeface="Arial"/>
              </a:rPr>
              <a:t> </a:t>
            </a:r>
            <a:r>
              <a:rPr lang="en-US" sz="2400" spc="-130" dirty="0">
                <a:latin typeface="Arial"/>
                <a:cs typeface="Arial"/>
              </a:rPr>
              <a:t> </a:t>
            </a:r>
            <a:r>
              <a:rPr lang="en-US" sz="2400" spc="15" dirty="0">
                <a:latin typeface="Arial"/>
                <a:cs typeface="Arial"/>
              </a:rPr>
              <a:t>f</a:t>
            </a:r>
            <a:r>
              <a:rPr lang="en-US" sz="2400" spc="5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-125" dirty="0">
                <a:latin typeface="Arial"/>
                <a:cs typeface="Arial"/>
              </a:rPr>
              <a:t>a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60" dirty="0">
                <a:latin typeface="Arial"/>
                <a:cs typeface="Arial"/>
              </a:rPr>
              <a:t>m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0" dirty="0">
                <a:latin typeface="Arial"/>
                <a:cs typeface="Arial"/>
              </a:rPr>
              <a:t>x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80" dirty="0">
                <a:latin typeface="Arial"/>
                <a:cs typeface="Arial"/>
              </a:rPr>
              <a:t>z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-65" dirty="0">
                <a:latin typeface="Arial"/>
                <a:cs typeface="Arial"/>
              </a:rPr>
              <a:t>on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65" dirty="0">
                <a:latin typeface="Arial"/>
                <a:cs typeface="Arial"/>
              </a:rPr>
              <a:t>on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15" dirty="0">
                <a:latin typeface="Arial"/>
                <a:cs typeface="Arial"/>
              </a:rPr>
              <a:t> li</a:t>
            </a:r>
            <a:r>
              <a:rPr lang="en-US" sz="2400" spc="-55" dirty="0">
                <a:latin typeface="Arial"/>
                <a:cs typeface="Arial"/>
              </a:rPr>
              <a:t>k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10" dirty="0">
                <a:latin typeface="Arial"/>
                <a:cs typeface="Arial"/>
              </a:rPr>
              <a:t>li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40" dirty="0">
                <a:latin typeface="Arial"/>
                <a:cs typeface="Arial"/>
              </a:rPr>
              <a:t>o</a:t>
            </a:r>
            <a:r>
              <a:rPr lang="en-US" sz="2400" spc="-45" dirty="0">
                <a:latin typeface="Arial"/>
                <a:cs typeface="Arial"/>
              </a:rPr>
              <a:t>o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25" dirty="0">
                <a:latin typeface="Arial"/>
                <a:cs typeface="Arial"/>
              </a:rPr>
              <a:t>of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140" dirty="0">
                <a:latin typeface="Arial"/>
                <a:cs typeface="Arial"/>
              </a:rPr>
              <a:t>G</a:t>
            </a:r>
            <a:r>
              <a:rPr lang="en-US" sz="2400" i="1" dirty="0">
                <a:latin typeface="Arial"/>
                <a:cs typeface="Arial"/>
              </a:rPr>
              <a:t> </a:t>
            </a:r>
            <a:r>
              <a:rPr lang="en-US" sz="2400" i="1" spc="-120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gi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10" dirty="0">
                <a:latin typeface="Arial"/>
                <a:cs typeface="Arial"/>
              </a:rPr>
              <a:t>X</a:t>
            </a:r>
            <a:r>
              <a:rPr lang="en-US" sz="2400" i="1" dirty="0">
                <a:latin typeface="Arial"/>
                <a:cs typeface="Arial"/>
              </a:rPr>
              <a:t> </a:t>
            </a:r>
            <a:r>
              <a:rPr lang="en-US" sz="2400" i="1" spc="-10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u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0" dirty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  <a:p>
            <a:pPr marL="469900" lvl="1">
              <a:lnSpc>
                <a:spcPct val="160000"/>
              </a:lnSpc>
              <a:spcBef>
                <a:spcPts val="330"/>
              </a:spcBef>
            </a:pPr>
            <a:r>
              <a:rPr lang="en-US" sz="2000" spc="-15" dirty="0">
                <a:latin typeface="Arial"/>
                <a:cs typeface="Arial"/>
              </a:rPr>
              <a:t>D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10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t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p</a:t>
            </a:r>
            <a:r>
              <a:rPr lang="en-US" sz="2400" i="1" spc="-82" baseline="-13888" dirty="0">
                <a:latin typeface="Lucida Sans"/>
                <a:cs typeface="Lucida Sans"/>
              </a:rPr>
              <a:t>k</a:t>
            </a:r>
            <a:r>
              <a:rPr lang="en-US" sz="2400" i="1" spc="-209" baseline="-13888" dirty="0">
                <a:latin typeface="Lucida Sans"/>
                <a:cs typeface="Lucida Sans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i="1" spc="-44" baseline="-10416" dirty="0">
                <a:latin typeface="Lucida Sans"/>
                <a:cs typeface="Lucida Sans"/>
              </a:rPr>
              <a:t>i</a:t>
            </a:r>
            <a:r>
              <a:rPr lang="en-US" sz="2400" i="1" spc="-187" baseline="-10416" dirty="0">
                <a:latin typeface="Lucida Sans"/>
                <a:cs typeface="Lucida Sans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;</a:t>
            </a:r>
            <a:r>
              <a:rPr lang="en-US" sz="2000" spc="-125" dirty="0">
                <a:latin typeface="Arial"/>
                <a:cs typeface="Arial"/>
              </a:rPr>
              <a:t> </a:t>
            </a:r>
            <a:r>
              <a:rPr lang="en-US" sz="2000" spc="-140" dirty="0">
                <a:latin typeface="Lucida Sans Unicode"/>
                <a:cs typeface="Lucida Sans Unicode"/>
              </a:rPr>
              <a:t>θ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P</a:t>
            </a:r>
            <a:r>
              <a:rPr lang="en-US" sz="2000" i="1" dirty="0" err="1">
                <a:latin typeface="Arial"/>
                <a:cs typeface="Arial"/>
              </a:rPr>
              <a:t>r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140" dirty="0">
                <a:latin typeface="Arial"/>
                <a:cs typeface="Arial"/>
              </a:rPr>
              <a:t>G</a:t>
            </a:r>
            <a:r>
              <a:rPr lang="en-US" sz="2000" i="1" spc="12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25" dirty="0">
                <a:latin typeface="Arial"/>
                <a:cs typeface="Arial"/>
              </a:rPr>
              <a:t>k</a:t>
            </a:r>
            <a:r>
              <a:rPr lang="en-US" sz="2000" i="1" spc="8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40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i="1" spc="-44" baseline="-10416" dirty="0">
                <a:latin typeface="Lucida Sans"/>
                <a:cs typeface="Lucida Sans"/>
              </a:rPr>
              <a:t>i</a:t>
            </a:r>
            <a:r>
              <a:rPr lang="en-US" sz="2400" i="1" spc="-187" baseline="-10416" dirty="0">
                <a:latin typeface="Lucida Sans"/>
                <a:cs typeface="Lucida Sans"/>
              </a:rPr>
              <a:t> </a:t>
            </a:r>
            <a:r>
              <a:rPr lang="en-US" sz="2000" spc="-10" dirty="0">
                <a:latin typeface="Arial"/>
                <a:cs typeface="Arial"/>
              </a:rPr>
              <a:t>;</a:t>
            </a:r>
            <a:r>
              <a:rPr lang="en-US" sz="2000" spc="-125" dirty="0">
                <a:latin typeface="Arial"/>
                <a:cs typeface="Arial"/>
              </a:rPr>
              <a:t> </a:t>
            </a:r>
            <a:r>
              <a:rPr lang="en-US" sz="2000" spc="-140" dirty="0">
                <a:latin typeface="Lucida Sans Unicode"/>
                <a:cs typeface="Lucida Sans Unicode"/>
              </a:rPr>
              <a:t>θ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10" dirty="0">
                <a:latin typeface="Arial"/>
                <a:cs typeface="Arial"/>
              </a:rPr>
              <a:t>.</a:t>
            </a:r>
          </a:p>
          <a:p>
            <a:pPr marL="469900" lvl="1">
              <a:lnSpc>
                <a:spcPct val="160000"/>
              </a:lnSpc>
              <a:spcBef>
                <a:spcPts val="330"/>
              </a:spcBef>
            </a:pPr>
            <a:r>
              <a:rPr lang="en-US" sz="2000" spc="-140" dirty="0">
                <a:latin typeface="Arial"/>
                <a:cs typeface="Arial"/>
              </a:rPr>
              <a:t>G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5" dirty="0">
                <a:latin typeface="Arial"/>
                <a:cs typeface="Arial"/>
              </a:rPr>
              <a:t>v</a:t>
            </a:r>
            <a:r>
              <a:rPr lang="en-US" sz="2000" spc="-135" dirty="0">
                <a:latin typeface="Arial"/>
                <a:cs typeface="Arial"/>
              </a:rPr>
              <a:t>e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h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5" dirty="0">
                <a:latin typeface="Arial"/>
                <a:cs typeface="Arial"/>
              </a:rPr>
              <a:t>f</a:t>
            </a:r>
            <a:r>
              <a:rPr lang="en-US" sz="2000" spc="5" dirty="0">
                <a:latin typeface="Arial"/>
                <a:cs typeface="Arial"/>
              </a:rPr>
              <a:t>i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0" dirty="0">
                <a:latin typeface="Arial"/>
                <a:cs typeface="Arial"/>
              </a:rPr>
              <a:t>npu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spc="37" baseline="-10416" dirty="0">
                <a:latin typeface="Arial"/>
                <a:cs typeface="Arial"/>
              </a:rPr>
              <a:t>1</a:t>
            </a:r>
            <a:r>
              <a:rPr lang="en-US" sz="2000" spc="-10" dirty="0">
                <a:latin typeface="Arial"/>
                <a:cs typeface="Arial"/>
              </a:rPr>
              <a:t>,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h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p</a:t>
            </a:r>
            <a:r>
              <a:rPr lang="en-US" sz="2000" spc="-110" dirty="0">
                <a:latin typeface="Arial"/>
                <a:cs typeface="Arial"/>
              </a:rPr>
              <a:t>o</a:t>
            </a:r>
            <a:r>
              <a:rPr lang="en-US" sz="2000" spc="-105" dirty="0">
                <a:latin typeface="Arial"/>
                <a:cs typeface="Arial"/>
              </a:rPr>
              <a:t>s</a:t>
            </a:r>
            <a:r>
              <a:rPr lang="en-US" sz="2000" spc="85" dirty="0">
                <a:latin typeface="Arial"/>
                <a:cs typeface="Arial"/>
              </a:rPr>
              <a:t>t</a:t>
            </a:r>
            <a:r>
              <a:rPr lang="en-US" sz="2000" spc="-135" dirty="0">
                <a:latin typeface="Arial"/>
                <a:cs typeface="Arial"/>
              </a:rPr>
              <a:t>e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105" dirty="0">
                <a:latin typeface="Arial"/>
                <a:cs typeface="Arial"/>
              </a:rPr>
              <a:t>o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80" dirty="0">
                <a:latin typeface="Arial"/>
                <a:cs typeface="Arial"/>
              </a:rPr>
              <a:t>p</a:t>
            </a:r>
            <a:r>
              <a:rPr lang="en-US" sz="2000" dirty="0">
                <a:latin typeface="Arial"/>
                <a:cs typeface="Arial"/>
              </a:rPr>
              <a:t>r</a:t>
            </a:r>
            <a:r>
              <a:rPr lang="en-US" sz="2000" spc="-65" dirty="0">
                <a:latin typeface="Arial"/>
                <a:cs typeface="Arial"/>
              </a:rPr>
              <a:t>ob</a:t>
            </a:r>
            <a:r>
              <a:rPr lang="en-US" sz="2000" spc="-95" dirty="0">
                <a:latin typeface="Arial"/>
                <a:cs typeface="Arial"/>
              </a:rPr>
              <a:t>a</a:t>
            </a:r>
            <a:r>
              <a:rPr lang="en-US" sz="2000" spc="-50" dirty="0">
                <a:latin typeface="Arial"/>
                <a:cs typeface="Arial"/>
              </a:rPr>
              <a:t>b</a:t>
            </a:r>
            <a:r>
              <a:rPr lang="en-US" sz="2000" spc="10" dirty="0">
                <a:latin typeface="Arial"/>
                <a:cs typeface="Arial"/>
              </a:rPr>
              <a:t>ili</a:t>
            </a:r>
            <a:r>
              <a:rPr lang="en-US" sz="2000" spc="50" dirty="0">
                <a:latin typeface="Arial"/>
                <a:cs typeface="Arial"/>
              </a:rPr>
              <a:t>t</a:t>
            </a:r>
            <a:r>
              <a:rPr lang="en-US" sz="2000" spc="-50" dirty="0">
                <a:latin typeface="Arial"/>
                <a:cs typeface="Arial"/>
              </a:rPr>
              <a:t>y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25" dirty="0">
                <a:latin typeface="Arial"/>
                <a:cs typeface="Arial"/>
              </a:rPr>
              <a:t>of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80" dirty="0">
                <a:latin typeface="Arial"/>
                <a:cs typeface="Arial"/>
              </a:rPr>
              <a:t>t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spc="-70" dirty="0">
                <a:latin typeface="Arial"/>
                <a:cs typeface="Arial"/>
              </a:rPr>
              <a:t>c</a:t>
            </a:r>
            <a:r>
              <a:rPr lang="en-US" sz="2000" spc="10" dirty="0">
                <a:latin typeface="Arial"/>
                <a:cs typeface="Arial"/>
              </a:rPr>
              <a:t>l</a:t>
            </a:r>
            <a:r>
              <a:rPr lang="en-US" sz="2000" spc="-95" dirty="0">
                <a:latin typeface="Arial"/>
                <a:cs typeface="Arial"/>
              </a:rPr>
              <a:t>a</a:t>
            </a:r>
            <a:r>
              <a:rPr lang="en-US" sz="2000" spc="-140" dirty="0">
                <a:latin typeface="Arial"/>
                <a:cs typeface="Arial"/>
              </a:rPr>
              <a:t>ss</a:t>
            </a:r>
            <a:r>
              <a:rPr lang="en-US" sz="2000" spc="-80" dirty="0">
                <a:latin typeface="Arial"/>
                <a:cs typeface="Arial"/>
              </a:rPr>
              <a:t> </a:t>
            </a:r>
            <a:r>
              <a:rPr lang="en-US" sz="2000" spc="-20" dirty="0">
                <a:latin typeface="Arial"/>
                <a:cs typeface="Arial"/>
              </a:rPr>
              <a:t>b</a:t>
            </a:r>
            <a:r>
              <a:rPr lang="en-US" sz="2000" spc="-130" dirty="0">
                <a:latin typeface="Arial"/>
                <a:cs typeface="Arial"/>
              </a:rPr>
              <a:t>e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50" dirty="0">
                <a:latin typeface="Arial"/>
                <a:cs typeface="Arial"/>
              </a:rPr>
              <a:t>n</a:t>
            </a:r>
            <a:r>
              <a:rPr lang="en-US" sz="2000" spc="-70" dirty="0">
                <a:latin typeface="Arial"/>
                <a:cs typeface="Arial"/>
              </a:rPr>
              <a:t>g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70" dirty="0">
                <a:latin typeface="Arial"/>
                <a:cs typeface="Arial"/>
              </a:rPr>
              <a:t>g</a:t>
            </a:r>
            <a:r>
              <a:rPr lang="en-US" sz="2400" spc="-37" baseline="-10416" dirty="0">
                <a:latin typeface="Arial"/>
                <a:cs typeface="Arial"/>
              </a:rPr>
              <a:t>1</a:t>
            </a:r>
            <a:r>
              <a:rPr lang="en-US" sz="2400" baseline="-10416" dirty="0">
                <a:latin typeface="Arial"/>
                <a:cs typeface="Arial"/>
              </a:rPr>
              <a:t> </a:t>
            </a:r>
            <a:r>
              <a:rPr lang="en-US" sz="2400" spc="-52" baseline="-10416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i</a:t>
            </a:r>
            <a:r>
              <a:rPr lang="en-US" sz="2000" spc="-140" dirty="0">
                <a:latin typeface="Arial"/>
                <a:cs typeface="Arial"/>
              </a:rPr>
              <a:t>s</a:t>
            </a:r>
            <a:r>
              <a:rPr lang="en-US" sz="2000" spc="55" dirty="0">
                <a:latin typeface="Arial"/>
                <a:cs typeface="Arial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P</a:t>
            </a:r>
            <a:r>
              <a:rPr lang="en-US" sz="2000" i="1" dirty="0" err="1">
                <a:latin typeface="Arial"/>
                <a:cs typeface="Arial"/>
              </a:rPr>
              <a:t>r</a:t>
            </a:r>
            <a:r>
              <a:rPr lang="en-US" sz="2000" i="1" spc="-190" dirty="0">
                <a:latin typeface="Arial"/>
                <a:cs typeface="Arial"/>
              </a:rPr>
              <a:t> </a:t>
            </a:r>
            <a:r>
              <a:rPr lang="en-US" sz="2000" spc="55" dirty="0">
                <a:latin typeface="Arial"/>
                <a:cs typeface="Arial"/>
              </a:rPr>
              <a:t>(</a:t>
            </a:r>
            <a:r>
              <a:rPr lang="en-US" sz="2000" i="1" spc="-140" dirty="0">
                <a:latin typeface="Arial"/>
                <a:cs typeface="Arial"/>
              </a:rPr>
              <a:t>G</a:t>
            </a:r>
            <a:r>
              <a:rPr lang="en-US" sz="2000" i="1" spc="125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70" dirty="0">
                <a:latin typeface="Arial"/>
                <a:cs typeface="Arial"/>
              </a:rPr>
              <a:t>g</a:t>
            </a:r>
            <a:r>
              <a:rPr lang="en-US" sz="2400" spc="-37" baseline="-10416" dirty="0">
                <a:latin typeface="Arial"/>
                <a:cs typeface="Arial"/>
              </a:rPr>
              <a:t>1</a:t>
            </a:r>
            <a:r>
              <a:rPr lang="en-US" sz="2400" baseline="-10416" dirty="0">
                <a:latin typeface="Arial"/>
                <a:cs typeface="Arial"/>
              </a:rPr>
              <a:t> </a:t>
            </a:r>
            <a:r>
              <a:rPr lang="en-US" sz="2400" spc="-142" baseline="-10416" dirty="0">
                <a:latin typeface="Arial"/>
                <a:cs typeface="Arial"/>
              </a:rPr>
              <a:t> </a:t>
            </a:r>
            <a:r>
              <a:rPr lang="en-US" sz="2000" spc="10" dirty="0">
                <a:latin typeface="Arial"/>
                <a:cs typeface="Arial"/>
              </a:rPr>
              <a:t>|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10" dirty="0">
                <a:latin typeface="Arial"/>
                <a:cs typeface="Arial"/>
              </a:rPr>
              <a:t>X</a:t>
            </a:r>
            <a:r>
              <a:rPr lang="en-US" sz="2000" i="1" spc="140" dirty="0">
                <a:latin typeface="Arial"/>
                <a:cs typeface="Arial"/>
              </a:rPr>
              <a:t> </a:t>
            </a:r>
            <a:r>
              <a:rPr lang="en-US" sz="2000" spc="195" dirty="0">
                <a:latin typeface="Arial"/>
                <a:cs typeface="Arial"/>
              </a:rPr>
              <a:t>=</a:t>
            </a:r>
            <a:r>
              <a:rPr lang="en-US" sz="2000" spc="-5" dirty="0">
                <a:latin typeface="Arial"/>
                <a:cs typeface="Arial"/>
              </a:rPr>
              <a:t> </a:t>
            </a:r>
            <a:r>
              <a:rPr lang="en-US" sz="2000" i="1" spc="-50" dirty="0">
                <a:latin typeface="Arial"/>
                <a:cs typeface="Arial"/>
              </a:rPr>
              <a:t>x</a:t>
            </a:r>
            <a:r>
              <a:rPr lang="en-US" sz="2400" spc="37" baseline="-10416" dirty="0">
                <a:latin typeface="Arial"/>
                <a:cs typeface="Arial"/>
              </a:rPr>
              <a:t>1</a:t>
            </a:r>
            <a:r>
              <a:rPr lang="en-US" sz="2000" spc="55" dirty="0">
                <a:latin typeface="Arial"/>
                <a:cs typeface="Arial"/>
              </a:rPr>
              <a:t>)</a:t>
            </a:r>
            <a:r>
              <a:rPr lang="en-US" sz="2000" spc="-10" dirty="0">
                <a:latin typeface="Arial"/>
                <a:cs typeface="Arial"/>
              </a:rPr>
              <a:t>.</a:t>
            </a:r>
            <a:endParaRPr lang="en-US" sz="2000" dirty="0">
              <a:latin typeface="Arial"/>
              <a:cs typeface="Arial"/>
            </a:endParaRPr>
          </a:p>
          <a:p>
            <a:pPr marL="165100" marR="5080" indent="-153035">
              <a:lnSpc>
                <a:spcPct val="160000"/>
              </a:lnSpc>
              <a:spcBef>
                <a:spcPts val="300"/>
              </a:spcBef>
            </a:pPr>
            <a:r>
              <a:rPr lang="en-US" sz="2400" spc="-135" dirty="0">
                <a:latin typeface="Arial"/>
                <a:cs typeface="Arial"/>
              </a:rPr>
              <a:t>S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c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5" dirty="0">
                <a:latin typeface="Arial"/>
                <a:cs typeface="Arial"/>
              </a:rPr>
              <a:t>m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d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25" dirty="0">
                <a:latin typeface="Arial"/>
                <a:cs typeface="Arial"/>
              </a:rPr>
              <a:t>a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20" dirty="0">
                <a:latin typeface="Arial"/>
                <a:cs typeface="Arial"/>
              </a:rPr>
              <a:t>p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nd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85" dirty="0">
                <a:latin typeface="Arial"/>
                <a:cs typeface="Arial"/>
              </a:rPr>
              <a:t>t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65" dirty="0">
                <a:latin typeface="Arial"/>
                <a:cs typeface="Arial"/>
              </a:rPr>
              <a:t> </a:t>
            </a:r>
            <a:r>
              <a:rPr lang="en-US" sz="2400" spc="-20" dirty="0">
                <a:latin typeface="Arial"/>
                <a:cs typeface="Arial"/>
              </a:rPr>
              <a:t>p</a:t>
            </a:r>
            <a:r>
              <a:rPr lang="en-US" sz="2400" spc="-105" dirty="0">
                <a:latin typeface="Arial"/>
                <a:cs typeface="Arial"/>
              </a:rPr>
              <a:t>os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105" dirty="0">
                <a:latin typeface="Arial"/>
                <a:cs typeface="Arial"/>
              </a:rPr>
              <a:t>o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80" dirty="0">
                <a:latin typeface="Arial"/>
                <a:cs typeface="Arial"/>
              </a:rPr>
              <a:t>p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-65" dirty="0">
                <a:latin typeface="Arial"/>
                <a:cs typeface="Arial"/>
              </a:rPr>
              <a:t>ob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0" dirty="0">
                <a:latin typeface="Arial"/>
                <a:cs typeface="Arial"/>
              </a:rPr>
              <a:t>b</a:t>
            </a:r>
            <a:r>
              <a:rPr lang="en-US" sz="2400" spc="10" dirty="0">
                <a:latin typeface="Arial"/>
                <a:cs typeface="Arial"/>
              </a:rPr>
              <a:t>ili</a:t>
            </a:r>
            <a:r>
              <a:rPr lang="en-US" sz="2400" spc="55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y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20" dirty="0">
                <a:latin typeface="Arial"/>
                <a:cs typeface="Arial"/>
              </a:rPr>
              <a:t>f</a:t>
            </a:r>
            <a:r>
              <a:rPr lang="en-US" sz="2400" spc="-105" dirty="0">
                <a:latin typeface="Arial"/>
                <a:cs typeface="Arial"/>
              </a:rPr>
              <a:t>o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50" dirty="0">
                <a:latin typeface="Arial"/>
                <a:cs typeface="Arial"/>
              </a:rPr>
              <a:t> </a:t>
            </a:r>
            <a:r>
              <a:rPr lang="en-US" sz="2400" i="1" spc="-25" dirty="0">
                <a:latin typeface="Arial"/>
                <a:cs typeface="Arial"/>
              </a:rPr>
              <a:t>N</a:t>
            </a:r>
            <a:r>
              <a:rPr lang="en-US" sz="2400" i="1" spc="145" dirty="0">
                <a:latin typeface="Arial"/>
                <a:cs typeface="Arial"/>
              </a:rPr>
              <a:t> 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60" dirty="0">
                <a:latin typeface="Arial"/>
                <a:cs typeface="Arial"/>
              </a:rPr>
              <a:t>m</a:t>
            </a:r>
            <a:r>
              <a:rPr lang="en-US" sz="2400" spc="-50" dirty="0">
                <a:latin typeface="Arial"/>
                <a:cs typeface="Arial"/>
              </a:rPr>
              <a:t>p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35" dirty="0">
                <a:latin typeface="Arial"/>
                <a:cs typeface="Arial"/>
              </a:rPr>
              <a:t>e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60" dirty="0">
                <a:latin typeface="Arial"/>
                <a:cs typeface="Arial"/>
              </a:rPr>
              <a:t> 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-70" dirty="0">
                <a:latin typeface="Arial"/>
                <a:cs typeface="Arial"/>
              </a:rPr>
              <a:t>g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c</a:t>
            </a:r>
            <a:r>
              <a:rPr lang="en-US" sz="2400" spc="10" dirty="0">
                <a:latin typeface="Arial"/>
                <a:cs typeface="Arial"/>
              </a:rPr>
              <a:t>l</a:t>
            </a:r>
            <a:r>
              <a:rPr lang="en-US" sz="2400" spc="-95" dirty="0">
                <a:latin typeface="Arial"/>
                <a:cs typeface="Arial"/>
              </a:rPr>
              <a:t>a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70" dirty="0" err="1">
                <a:latin typeface="Arial"/>
                <a:cs typeface="Arial"/>
              </a:rPr>
              <a:t>g</a:t>
            </a:r>
            <a:r>
              <a:rPr lang="en-US" sz="2800" i="1" spc="-44" baseline="-10416" dirty="0" err="1">
                <a:latin typeface="Lucida Sans"/>
                <a:cs typeface="Lucida Sans"/>
              </a:rPr>
              <a:t>i</a:t>
            </a:r>
            <a:r>
              <a:rPr lang="en-US" sz="2800" i="1" spc="-187" baseline="-10416" dirty="0">
                <a:latin typeface="Lucida Sans"/>
                <a:cs typeface="Lucida Sans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, </a:t>
            </a:r>
            <a:r>
              <a:rPr lang="en-US" sz="2400" i="1" spc="10" dirty="0" err="1">
                <a:latin typeface="Arial"/>
                <a:cs typeface="Arial"/>
              </a:rPr>
              <a:t>i</a:t>
            </a:r>
            <a:r>
              <a:rPr lang="en-US" sz="2400" i="1" spc="100" dirty="0">
                <a:latin typeface="Arial"/>
                <a:cs typeface="Arial"/>
              </a:rPr>
              <a:t> </a:t>
            </a:r>
            <a:r>
              <a:rPr lang="en-US" sz="2400" spc="195" dirty="0">
                <a:latin typeface="Arial"/>
                <a:cs typeface="Arial"/>
              </a:rPr>
              <a:t>=</a:t>
            </a:r>
            <a:r>
              <a:rPr lang="en-US" sz="2400" spc="-5" dirty="0">
                <a:latin typeface="Arial"/>
                <a:cs typeface="Arial"/>
              </a:rPr>
              <a:t> </a:t>
            </a:r>
            <a:r>
              <a:rPr lang="en-US" sz="2400" spc="-75" dirty="0">
                <a:latin typeface="Arial"/>
                <a:cs typeface="Arial"/>
              </a:rPr>
              <a:t>1</a:t>
            </a:r>
            <a:r>
              <a:rPr lang="en-US" sz="2400" spc="-50" dirty="0">
                <a:latin typeface="Lucida Sans Unicode"/>
                <a:cs typeface="Lucida Sans Unicode"/>
              </a:rPr>
              <a:t>,</a:t>
            </a:r>
            <a:r>
              <a:rPr lang="en-US" sz="2400" spc="-165" dirty="0">
                <a:latin typeface="Lucida Sans Unicode"/>
                <a:cs typeface="Lucida Sans Unicode"/>
              </a:rPr>
              <a:t> </a:t>
            </a:r>
            <a:r>
              <a:rPr lang="en-US" sz="2400" spc="-70" dirty="0">
                <a:latin typeface="Arial"/>
                <a:cs typeface="Arial"/>
              </a:rPr>
              <a:t>2</a:t>
            </a:r>
            <a:r>
              <a:rPr lang="en-US" sz="2400" spc="-50" dirty="0">
                <a:latin typeface="Lucida Sans Unicode"/>
                <a:cs typeface="Lucida Sans Unicode"/>
              </a:rPr>
              <a:t>,</a:t>
            </a:r>
            <a:r>
              <a:rPr lang="en-US" sz="2400" spc="-170" dirty="0">
                <a:latin typeface="Lucida Sans Unicode"/>
                <a:cs typeface="Lucida Sans Unicode"/>
              </a:rPr>
              <a:t> </a:t>
            </a:r>
            <a:r>
              <a:rPr lang="en-US" sz="2400" spc="-50" dirty="0">
                <a:latin typeface="Lucida Sans Unicode"/>
                <a:cs typeface="Lucida Sans Unicode"/>
              </a:rPr>
              <a:t>...,</a:t>
            </a:r>
            <a:r>
              <a:rPr lang="en-US" sz="2400" spc="-170" dirty="0">
                <a:latin typeface="Lucida Sans Unicode"/>
                <a:cs typeface="Lucida Sans Unicode"/>
              </a:rPr>
              <a:t> </a:t>
            </a:r>
            <a:r>
              <a:rPr lang="en-US" sz="2400" i="1" spc="60" dirty="0">
                <a:latin typeface="Arial"/>
                <a:cs typeface="Arial"/>
              </a:rPr>
              <a:t>N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30" dirty="0">
                <a:latin typeface="Arial"/>
                <a:cs typeface="Arial"/>
              </a:rPr>
              <a:t>gi</a:t>
            </a:r>
            <a:r>
              <a:rPr lang="en-US" sz="2400" spc="-55" dirty="0">
                <a:latin typeface="Arial"/>
                <a:cs typeface="Arial"/>
              </a:rPr>
              <a:t>v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-50" dirty="0">
                <a:latin typeface="Arial"/>
                <a:cs typeface="Arial"/>
              </a:rPr>
              <a:t>n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50" dirty="0">
                <a:latin typeface="Arial"/>
                <a:cs typeface="Arial"/>
              </a:rPr>
              <a:t>h</a:t>
            </a:r>
            <a:r>
              <a:rPr lang="en-US" sz="2400" spc="-130" dirty="0">
                <a:latin typeface="Arial"/>
                <a:cs typeface="Arial"/>
              </a:rPr>
              <a:t>e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dirty="0">
                <a:latin typeface="Arial"/>
                <a:cs typeface="Arial"/>
              </a:rPr>
              <a:t>r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50" dirty="0">
                <a:latin typeface="Arial"/>
                <a:cs typeface="Arial"/>
              </a:rPr>
              <a:t>npu</a:t>
            </a:r>
            <a:r>
              <a:rPr lang="en-US" sz="2400" spc="80" dirty="0">
                <a:latin typeface="Arial"/>
                <a:cs typeface="Arial"/>
              </a:rPr>
              <a:t>t</a:t>
            </a:r>
            <a:r>
              <a:rPr lang="en-US" sz="2400" spc="-140" dirty="0">
                <a:latin typeface="Arial"/>
                <a:cs typeface="Arial"/>
              </a:rPr>
              <a:t>s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>
                <a:latin typeface="Arial"/>
                <a:cs typeface="Arial"/>
              </a:rPr>
              <a:t>x</a:t>
            </a:r>
            <a:r>
              <a:rPr lang="en-US" sz="2800" spc="37" baseline="-10416" dirty="0">
                <a:latin typeface="Arial"/>
                <a:cs typeface="Arial"/>
              </a:rPr>
              <a:t>1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>
                <a:latin typeface="Arial"/>
                <a:cs typeface="Arial"/>
              </a:rPr>
              <a:t>x</a:t>
            </a:r>
            <a:r>
              <a:rPr lang="en-US" sz="2800" spc="37" baseline="-10416" dirty="0">
                <a:latin typeface="Arial"/>
                <a:cs typeface="Arial"/>
              </a:rPr>
              <a:t>2</a:t>
            </a:r>
            <a:r>
              <a:rPr lang="en-US" sz="2400" spc="-10" dirty="0">
                <a:latin typeface="Arial"/>
                <a:cs typeface="Arial"/>
              </a:rPr>
              <a:t>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spc="-10" dirty="0">
                <a:latin typeface="Arial"/>
                <a:cs typeface="Arial"/>
              </a:rPr>
              <a:t>...,</a:t>
            </a:r>
            <a:r>
              <a:rPr lang="en-US" sz="2400" spc="55" dirty="0">
                <a:latin typeface="Arial"/>
                <a:cs typeface="Arial"/>
              </a:rPr>
              <a:t> </a:t>
            </a:r>
            <a:r>
              <a:rPr lang="en-US" sz="2400" i="1" spc="-50" dirty="0" err="1">
                <a:latin typeface="Arial"/>
                <a:cs typeface="Arial"/>
              </a:rPr>
              <a:t>x</a:t>
            </a:r>
            <a:r>
              <a:rPr lang="en-US" sz="2800" i="1" baseline="-13888" dirty="0" err="1">
                <a:latin typeface="Lucida Sans"/>
                <a:cs typeface="Lucida Sans"/>
              </a:rPr>
              <a:t>N</a:t>
            </a:r>
            <a:r>
              <a:rPr lang="en-US" sz="2800" i="1" baseline="-13888" dirty="0">
                <a:latin typeface="Lucida Sans"/>
                <a:cs typeface="Lucida Sans"/>
              </a:rPr>
              <a:t> </a:t>
            </a:r>
            <a:r>
              <a:rPr lang="en-US" sz="2800" i="1" spc="-44" baseline="-13888" dirty="0">
                <a:latin typeface="Lucida Sans"/>
                <a:cs typeface="Lucida Sans"/>
              </a:rPr>
              <a:t> </a:t>
            </a:r>
            <a:r>
              <a:rPr lang="en-US" sz="2400" spc="10" dirty="0">
                <a:latin typeface="Arial"/>
                <a:cs typeface="Arial"/>
              </a:rPr>
              <a:t>i</a:t>
            </a:r>
            <a:r>
              <a:rPr lang="en-US" sz="2400" spc="-145" dirty="0">
                <a:latin typeface="Arial"/>
                <a:cs typeface="Arial"/>
              </a:rPr>
              <a:t>s</a:t>
            </a:r>
            <a:r>
              <a:rPr lang="en-US" sz="2400" spc="-10" dirty="0">
                <a:latin typeface="Arial"/>
                <a:cs typeface="Arial"/>
              </a:rPr>
              <a:t>:</a:t>
            </a:r>
          </a:p>
          <a:p>
            <a:pPr marL="165100" marR="5080" indent="-153035">
              <a:lnSpc>
                <a:spcPct val="160000"/>
              </a:lnSpc>
              <a:spcBef>
                <a:spcPts val="300"/>
              </a:spcBef>
            </a:pPr>
            <a:endParaRPr lang="en-US" sz="2400" dirty="0">
              <a:latin typeface="Arial"/>
              <a:cs typeface="Arial"/>
            </a:endParaRP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1C3295-9D70-4B97-AA5A-AB63CCA6C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757" y="5112703"/>
            <a:ext cx="4036001" cy="129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1703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CB5D-BA90-4D52-ACA6-BCE2E5CA4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Conditional Likelihood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7159B-7AEA-4633-87AD-45EFF281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spc="65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5" dirty="0">
                <a:cs typeface="Arial"/>
              </a:rPr>
              <a:t>c</a:t>
            </a:r>
            <a:r>
              <a:rPr lang="en-US" sz="2800" spc="-65" dirty="0">
                <a:cs typeface="Arial"/>
              </a:rPr>
              <a:t>on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65" dirty="0">
                <a:cs typeface="Arial"/>
              </a:rPr>
              <a:t>on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55" dirty="0">
                <a:cs typeface="Arial"/>
              </a:rPr>
              <a:t>og</a:t>
            </a:r>
            <a:r>
              <a:rPr lang="en-US" sz="2800" spc="-40" dirty="0">
                <a:cs typeface="Arial"/>
              </a:rPr>
              <a:t>-</a:t>
            </a:r>
            <a:r>
              <a:rPr lang="en-US" sz="2800" spc="10" dirty="0">
                <a:cs typeface="Arial"/>
              </a:rPr>
              <a:t>li</a:t>
            </a:r>
            <a:r>
              <a:rPr lang="en-US" sz="2800" spc="-55" dirty="0">
                <a:cs typeface="Arial"/>
              </a:rPr>
              <a:t>k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10" dirty="0">
                <a:cs typeface="Arial"/>
              </a:rPr>
              <a:t>li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40" dirty="0">
                <a:cs typeface="Arial"/>
              </a:rPr>
              <a:t>oo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25" dirty="0">
                <a:cs typeface="Arial"/>
              </a:rPr>
              <a:t>of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0" dirty="0">
                <a:cs typeface="Arial"/>
              </a:rPr>
              <a:t>c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20" dirty="0">
                <a:cs typeface="Arial"/>
              </a:rPr>
              <a:t>b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-6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dirty="0">
                <a:cs typeface="Arial"/>
              </a:rPr>
              <a:t>r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-70" dirty="0">
                <a:cs typeface="Arial"/>
              </a:rPr>
              <a:t>g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85" dirty="0">
                <a:cs typeface="Arial"/>
              </a:rPr>
              <a:t>t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140" dirty="0">
                <a:cs typeface="Arial"/>
              </a:rPr>
              <a:t>s</a:t>
            </a:r>
            <a:endParaRPr lang="en-US" sz="2800" dirty="0">
              <a:cs typeface="Arial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6F918D-BA12-4740-A9AF-BAA30577F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149" y="2666603"/>
            <a:ext cx="5595346" cy="2303566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1997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B8B69-B3CB-4C63-A34D-AA806AA47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Derivation of L(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n-US" dirty="0"/>
              <a:t>)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0798F4-13C5-469C-B276-F1C506A7D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65100" marR="5080" indent="-153035">
              <a:lnSpc>
                <a:spcPct val="102600"/>
              </a:lnSpc>
            </a:pPr>
            <a:r>
              <a:rPr lang="en-US" spc="-85" dirty="0">
                <a:latin typeface="Arial"/>
                <a:cs typeface="Arial"/>
              </a:rPr>
              <a:t>F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5" dirty="0">
                <a:latin typeface="Arial"/>
                <a:cs typeface="Arial"/>
              </a:rPr>
              <a:t>ifi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70" dirty="0" err="1">
                <a:latin typeface="Arial"/>
                <a:cs typeface="Arial"/>
              </a:rPr>
              <a:t>g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 err="1">
                <a:latin typeface="Arial"/>
                <a:cs typeface="Arial"/>
              </a:rPr>
              <a:t>y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1;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70" dirty="0" err="1">
                <a:latin typeface="Arial"/>
                <a:cs typeface="Arial"/>
              </a:rPr>
              <a:t>g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2, 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 err="1">
                <a:latin typeface="Arial"/>
                <a:cs typeface="Arial"/>
              </a:rPr>
              <a:t>y</a:t>
            </a:r>
            <a:r>
              <a:rPr lang="en-US" sz="3600" i="1" spc="-44" baseline="-10416" dirty="0" err="1">
                <a:latin typeface="Lucida Sans"/>
                <a:cs typeface="Lucida Sans"/>
              </a:rPr>
              <a:t>i</a:t>
            </a:r>
            <a:r>
              <a:rPr lang="en-US" sz="3600" i="1" baseline="-10416" dirty="0">
                <a:latin typeface="Lucida Sans"/>
                <a:cs typeface="Lucida Sans"/>
              </a:rPr>
              <a:t> </a:t>
            </a:r>
            <a:r>
              <a:rPr lang="en-US" sz="3600" i="1" spc="-112" baseline="-10416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0.</a:t>
            </a:r>
            <a:endParaRPr lang="en-US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p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p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10" dirty="0">
                <a:latin typeface="Arial"/>
                <a:cs typeface="Arial"/>
              </a:rPr>
              <a:t>,</a:t>
            </a:r>
            <a:r>
              <a:rPr lang="el-GR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638175" indent="0">
              <a:lnSpc>
                <a:spcPct val="100000"/>
              </a:lnSpc>
              <a:buNone/>
            </a:pPr>
            <a:r>
              <a:rPr lang="en-US" i="1" spc="-50" dirty="0">
                <a:latin typeface="Arial"/>
                <a:cs typeface="Arial"/>
              </a:rPr>
              <a:t>   p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70" dirty="0">
                <a:latin typeface="Arial"/>
                <a:cs typeface="Arial"/>
              </a:rPr>
              <a:t>1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−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p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70" dirty="0">
                <a:latin typeface="Arial"/>
                <a:cs typeface="Arial"/>
              </a:rPr>
              <a:t>1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l-GR" spc="195" dirty="0">
                <a:latin typeface="Arial"/>
                <a:cs typeface="Arial"/>
              </a:rPr>
              <a:t>−</a:t>
            </a:r>
            <a:r>
              <a:rPr lang="el-GR" spc="-6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p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-50" dirty="0">
                <a:latin typeface="Lucida Sans Unicode"/>
                <a:cs typeface="Lucida Sans Unicode"/>
              </a:rPr>
              <a:t>.</a:t>
            </a:r>
            <a:endParaRPr lang="el-GR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l-GR" sz="24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20" dirty="0">
                <a:latin typeface="Arial"/>
                <a:cs typeface="Arial"/>
              </a:rPr>
              <a:t>K</a:t>
            </a:r>
            <a:r>
              <a:rPr lang="en-US" i="1" spc="125" dirty="0">
                <a:latin typeface="Arial"/>
                <a:cs typeface="Arial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l-GR" spc="-170" dirty="0">
                <a:latin typeface="Lucida Sans Unicode"/>
                <a:cs typeface="Lucida Sans Unicode"/>
              </a:rPr>
              <a:t>θ</a:t>
            </a:r>
            <a:r>
              <a:rPr lang="el-GR" spc="-15" dirty="0">
                <a:latin typeface="Lucida Sans Unicode"/>
                <a:cs typeface="Lucida Sans Unicode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170" dirty="0">
                <a:latin typeface="Arial"/>
                <a:cs typeface="Arial"/>
              </a:rPr>
              <a:t>{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-44" baseline="-10416" dirty="0">
                <a:latin typeface="Arial"/>
                <a:cs typeface="Arial"/>
              </a:rPr>
              <a:t>1</a:t>
            </a:r>
            <a:r>
              <a:rPr lang="el-GR" sz="3600" spc="37" baseline="-10416" dirty="0">
                <a:latin typeface="Arial"/>
                <a:cs typeface="Arial"/>
              </a:rPr>
              <a:t>0</a:t>
            </a:r>
            <a:r>
              <a:rPr lang="el-GR" spc="-50" dirty="0">
                <a:latin typeface="Lucida Sans Unicode"/>
                <a:cs typeface="Lucida Sans Unicode"/>
              </a:rPr>
              <a:t>,</a:t>
            </a:r>
            <a:r>
              <a:rPr lang="el-GR" spc="-170" dirty="0">
                <a:latin typeface="Lucida Sans Unicode"/>
                <a:cs typeface="Lucida Sans Unicode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37" baseline="-10416" dirty="0">
                <a:latin typeface="Arial"/>
                <a:cs typeface="Arial"/>
              </a:rPr>
              <a:t>1</a:t>
            </a:r>
            <a:r>
              <a:rPr lang="el-GR" spc="170" dirty="0">
                <a:latin typeface="Arial"/>
                <a:cs typeface="Arial"/>
              </a:rPr>
              <a:t>}</a:t>
            </a:r>
            <a:r>
              <a:rPr lang="el-GR" spc="-10" dirty="0">
                <a:latin typeface="Arial"/>
                <a:cs typeface="Arial"/>
              </a:rPr>
              <a:t>.</a:t>
            </a:r>
            <a:r>
              <a:rPr lang="en-US" spc="-10" dirty="0">
                <a:latin typeface="Arial"/>
                <a:cs typeface="Arial"/>
              </a:rPr>
              <a:t> </a:t>
            </a:r>
            <a:r>
              <a:rPr lang="en-US" spc="-45" dirty="0">
                <a:latin typeface="Arial"/>
                <a:cs typeface="Arial"/>
              </a:rPr>
              <a:t>W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pc="10" dirty="0">
                <a:latin typeface="Lucida Sans Unicode"/>
                <a:cs typeface="Lucida Sans Unicode"/>
              </a:rPr>
              <a:t> </a:t>
            </a:r>
            <a:r>
              <a:rPr lang="el-GR" spc="195" dirty="0">
                <a:latin typeface="Arial"/>
                <a:cs typeface="Arial"/>
              </a:rPr>
              <a:t>=</a:t>
            </a:r>
            <a:r>
              <a:rPr lang="el-GR" spc="-5" dirty="0">
                <a:latin typeface="Arial"/>
                <a:cs typeface="Arial"/>
              </a:rPr>
              <a:t> </a:t>
            </a:r>
            <a:r>
              <a:rPr lang="el-GR" spc="55" dirty="0">
                <a:latin typeface="Arial"/>
                <a:cs typeface="Arial"/>
              </a:rPr>
              <a:t>(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-44" baseline="-10416" dirty="0">
                <a:latin typeface="Arial"/>
                <a:cs typeface="Arial"/>
              </a:rPr>
              <a:t>1</a:t>
            </a:r>
            <a:r>
              <a:rPr lang="el-GR" sz="3600" spc="37" baseline="-10416" dirty="0">
                <a:latin typeface="Arial"/>
                <a:cs typeface="Arial"/>
              </a:rPr>
              <a:t>0</a:t>
            </a:r>
            <a:r>
              <a:rPr lang="el-GR" spc="-50" dirty="0">
                <a:latin typeface="Lucida Sans Unicode"/>
                <a:cs typeface="Lucida Sans Unicode"/>
              </a:rPr>
              <a:t>,</a:t>
            </a:r>
            <a:r>
              <a:rPr lang="el-GR" spc="-170" dirty="0">
                <a:latin typeface="Lucida Sans Unicode"/>
                <a:cs typeface="Lucida Sans Unicode"/>
              </a:rPr>
              <a:t> </a:t>
            </a:r>
            <a:r>
              <a:rPr lang="el-GR" spc="-55" dirty="0">
                <a:latin typeface="Lucida Sans Unicode"/>
                <a:cs typeface="Lucida Sans Unicode"/>
              </a:rPr>
              <a:t>β</a:t>
            </a:r>
            <a:r>
              <a:rPr lang="el-GR" sz="3600" spc="37" baseline="-10416" dirty="0">
                <a:latin typeface="Arial"/>
                <a:cs typeface="Arial"/>
              </a:rPr>
              <a:t>1</a:t>
            </a:r>
            <a:r>
              <a:rPr lang="el-GR" spc="55" dirty="0">
                <a:latin typeface="Arial"/>
                <a:cs typeface="Arial"/>
              </a:rPr>
              <a:t>)</a:t>
            </a:r>
            <a:r>
              <a:rPr lang="en-US" sz="3600" i="1" spc="104" baseline="27777" dirty="0">
                <a:latin typeface="Lucida Sans"/>
                <a:cs typeface="Lucida Sans"/>
              </a:rPr>
              <a:t>T</a:t>
            </a:r>
            <a:r>
              <a:rPr lang="en-US" sz="3600" i="1" spc="-150" baseline="27777" dirty="0">
                <a:latin typeface="Lucida Sans"/>
                <a:cs typeface="Lucida Sans"/>
              </a:rPr>
              <a:t> 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65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30816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DC06-BD75-481A-A634-F2D1AA00F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Derivation L(</a:t>
            </a:r>
            <a:r>
              <a:rPr lang="el-GR" spc="-140" dirty="0">
                <a:latin typeface="Lucida Sans Unicode"/>
                <a:cs typeface="Lucida Sans Unicode"/>
              </a:rPr>
              <a:t>θ</a:t>
            </a:r>
            <a:r>
              <a:rPr lang="en-US" dirty="0"/>
              <a:t>)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25CBE6E-739D-4F42-80A5-56FF9765F51E}"/>
              </a:ext>
            </a:extLst>
          </p:cNvPr>
          <p:cNvGrpSpPr/>
          <p:nvPr/>
        </p:nvGrpSpPr>
        <p:grpSpPr>
          <a:xfrm>
            <a:off x="1573482" y="1457924"/>
            <a:ext cx="9317386" cy="4677825"/>
            <a:chOff x="498300" y="551292"/>
            <a:chExt cx="3593736" cy="2969050"/>
          </a:xfrm>
        </p:grpSpPr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ED82DC78-3A82-451F-8FAF-3CE3CF7B28A2}"/>
                </a:ext>
              </a:extLst>
            </p:cNvPr>
            <p:cNvSpPr txBox="1"/>
            <p:nvPr/>
          </p:nvSpPr>
          <p:spPr>
            <a:xfrm>
              <a:off x="498300" y="551292"/>
              <a:ext cx="1744345" cy="7032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2400" spc="457" baseline="6944" dirty="0">
                  <a:solidFill>
                    <a:srgbClr val="3232B2"/>
                  </a:solidFill>
                  <a:cs typeface="Arial"/>
                </a:rPr>
                <a:t>   </a:t>
              </a:r>
              <a:r>
                <a:rPr sz="2400" spc="-10" dirty="0">
                  <a:cs typeface="Arial"/>
                </a:rPr>
                <a:t>I</a:t>
              </a:r>
              <a:r>
                <a:rPr sz="2400" spc="20" dirty="0">
                  <a:cs typeface="Arial"/>
                </a:rPr>
                <a:t>f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1,</a:t>
              </a:r>
              <a:r>
                <a:rPr sz="2400" spc="5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i</a:t>
              </a:r>
              <a:r>
                <a:rPr sz="2400" spc="-10" dirty="0">
                  <a:cs typeface="Arial"/>
                </a:rPr>
                <a:t>.</a:t>
              </a:r>
              <a:r>
                <a:rPr sz="2400" spc="-130" dirty="0">
                  <a:cs typeface="Arial"/>
                </a:rPr>
                <a:t>e</a:t>
              </a:r>
              <a:r>
                <a:rPr sz="2400" spc="-10" dirty="0">
                  <a:cs typeface="Arial"/>
                </a:rPr>
                <a:t>.,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70" dirty="0">
                  <a:cs typeface="Arial"/>
                </a:rPr>
                <a:t>g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1,</a:t>
              </a:r>
              <a:endParaRPr sz="2400" dirty="0"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8"/>
                </a:spcBef>
              </a:pPr>
              <a:endParaRPr sz="2400" dirty="0">
                <a:cs typeface="Times New Roman"/>
              </a:endParaRPr>
            </a:p>
            <a:p>
              <a:pPr marL="1038225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</p:txBody>
        </p:sp>
        <p:sp>
          <p:nvSpPr>
            <p:cNvPr id="8" name="object 6">
              <a:extLst>
                <a:ext uri="{FF2B5EF4-FFF2-40B4-BE49-F238E27FC236}">
                  <a16:creationId xmlns:a16="http://schemas.microsoft.com/office/drawing/2014/main" id="{65EECB48-6506-4B3F-88F5-8C0D2D94F5F8}"/>
                </a:ext>
              </a:extLst>
            </p:cNvPr>
            <p:cNvSpPr txBox="1"/>
            <p:nvPr/>
          </p:nvSpPr>
          <p:spPr>
            <a:xfrm>
              <a:off x="2316894" y="845949"/>
              <a:ext cx="1071245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195" dirty="0">
                  <a:cs typeface="Arial"/>
                </a:rPr>
                <a:t>=  </a:t>
              </a:r>
              <a:r>
                <a:rPr sz="2400" spc="80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spc="37" baseline="-10416" dirty="0">
                  <a:cs typeface="Arial"/>
                </a:rPr>
                <a:t>1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  </a:t>
              </a:r>
              <a:r>
                <a:rPr sz="2400" spc="80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·</a:t>
              </a:r>
              <a:r>
                <a:rPr sz="2400" spc="-6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  </a:t>
              </a:r>
              <a:r>
                <a:rPr sz="2400" spc="7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82" baseline="-10416" dirty="0">
                  <a:cs typeface="Lucida Sans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48A7F9D3-CF34-469B-8F52-0C5E77ED36D1}"/>
                </a:ext>
              </a:extLst>
            </p:cNvPr>
            <p:cNvSpPr txBox="1"/>
            <p:nvPr/>
          </p:nvSpPr>
          <p:spPr>
            <a:xfrm>
              <a:off x="624387" y="1577267"/>
              <a:ext cx="1257300" cy="2344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0" dirty="0">
                  <a:cs typeface="Arial"/>
                </a:rPr>
                <a:t>I</a:t>
              </a:r>
              <a:r>
                <a:rPr sz="2400" spc="20" dirty="0">
                  <a:cs typeface="Arial"/>
                </a:rPr>
                <a:t>f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0,</a:t>
              </a:r>
              <a:r>
                <a:rPr sz="2400" spc="5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i</a:t>
              </a:r>
              <a:r>
                <a:rPr sz="2400" spc="-10" dirty="0">
                  <a:cs typeface="Arial"/>
                </a:rPr>
                <a:t>.</a:t>
              </a:r>
              <a:r>
                <a:rPr sz="2400" spc="-130" dirty="0">
                  <a:cs typeface="Arial"/>
                </a:rPr>
                <a:t>e</a:t>
              </a:r>
              <a:r>
                <a:rPr sz="2400" spc="-10" dirty="0">
                  <a:cs typeface="Arial"/>
                </a:rPr>
                <a:t>.,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70" dirty="0">
                  <a:cs typeface="Arial"/>
                </a:rPr>
                <a:t>g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2,</a:t>
              </a:r>
              <a:endParaRPr sz="2400">
                <a:cs typeface="Arial"/>
              </a:endParaRPr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FBC5B9E7-D4A5-49B2-AE5C-3FB8467E6CE9}"/>
                </a:ext>
              </a:extLst>
            </p:cNvPr>
            <p:cNvSpPr txBox="1"/>
            <p:nvPr/>
          </p:nvSpPr>
          <p:spPr>
            <a:xfrm>
              <a:off x="661705" y="1907310"/>
              <a:ext cx="1744345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</a:pPr>
              <a:r>
                <a:rPr lang="en-US" sz="2400" spc="10" dirty="0">
                  <a:cs typeface="Arial"/>
                </a:rPr>
                <a:t> 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lang="en-US" sz="2400" spc="55" dirty="0">
                  <a:cs typeface="Arial"/>
                </a:rPr>
                <a:t>                    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  <a:p>
              <a:pPr marR="5080" algn="r">
                <a:lnSpc>
                  <a:spcPct val="100000"/>
                </a:lnSpc>
                <a:spcBef>
                  <a:spcPts val="330"/>
                </a:spcBef>
              </a:pPr>
              <a:r>
                <a:rPr sz="2400" spc="195" dirty="0">
                  <a:cs typeface="Arial"/>
                </a:rPr>
                <a:t>=</a:t>
              </a:r>
              <a:endParaRPr sz="2400" dirty="0">
                <a:cs typeface="Arial"/>
              </a:endParaRPr>
            </a:p>
          </p:txBody>
        </p:sp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CB27DB20-4422-4647-8341-EED53B0CDA56}"/>
                </a:ext>
              </a:extLst>
            </p:cNvPr>
            <p:cNvSpPr txBox="1"/>
            <p:nvPr/>
          </p:nvSpPr>
          <p:spPr>
            <a:xfrm>
              <a:off x="2555146" y="1890686"/>
              <a:ext cx="1506220" cy="7520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spc="37" baseline="-10416" dirty="0">
                  <a:cs typeface="Arial"/>
                </a:rPr>
                <a:t>2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·</a:t>
              </a:r>
              <a:r>
                <a:rPr sz="2400" spc="-6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endParaRPr sz="2400" dirty="0">
                <a:cs typeface="Arial"/>
              </a:endParaRPr>
            </a:p>
            <a:p>
              <a:pPr marL="12700">
                <a:lnSpc>
                  <a:spcPct val="100000"/>
                </a:lnSpc>
                <a:spcBef>
                  <a:spcPts val="330"/>
                </a:spcBef>
              </a:pP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-187" baseline="-10416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)</a:t>
              </a:r>
              <a:r>
                <a:rPr sz="2400" spc="-12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AD2B002B-46EB-4926-B582-9193485BBB55}"/>
                </a:ext>
              </a:extLst>
            </p:cNvPr>
            <p:cNvSpPr txBox="1"/>
            <p:nvPr/>
          </p:nvSpPr>
          <p:spPr>
            <a:xfrm>
              <a:off x="541751" y="2817089"/>
              <a:ext cx="3550285" cy="7032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135" dirty="0">
                  <a:cs typeface="Arial"/>
                </a:rPr>
                <a:t>S</a:t>
              </a:r>
              <a:r>
                <a:rPr sz="2400" spc="10" dirty="0">
                  <a:cs typeface="Arial"/>
                </a:rPr>
                <a:t>i</a:t>
              </a:r>
              <a:r>
                <a:rPr sz="2400" spc="-50" dirty="0">
                  <a:cs typeface="Arial"/>
                </a:rPr>
                <a:t>n</a:t>
              </a:r>
              <a:r>
                <a:rPr sz="2400" spc="-70" dirty="0">
                  <a:cs typeface="Arial"/>
                </a:rPr>
                <a:t>c</a:t>
              </a:r>
              <a:r>
                <a:rPr sz="2400" spc="-130" dirty="0">
                  <a:cs typeface="Arial"/>
                </a:rPr>
                <a:t>e</a:t>
              </a:r>
              <a:r>
                <a:rPr sz="2400" spc="55" dirty="0">
                  <a:cs typeface="Arial"/>
                </a:rPr>
                <a:t> </a:t>
              </a:r>
              <a:r>
                <a:rPr sz="2400" spc="-130" dirty="0">
                  <a:cs typeface="Arial"/>
                </a:rPr>
                <a:t>e</a:t>
              </a:r>
              <a:r>
                <a:rPr sz="2400" spc="10" dirty="0">
                  <a:cs typeface="Arial"/>
                </a:rPr>
                <a:t>i</a:t>
              </a:r>
              <a:r>
                <a:rPr sz="2400" spc="80" dirty="0">
                  <a:cs typeface="Arial"/>
                </a:rPr>
                <a:t>t</a:t>
              </a:r>
              <a:r>
                <a:rPr sz="2400" spc="-50" dirty="0">
                  <a:cs typeface="Arial"/>
                </a:rPr>
                <a:t>h</a:t>
              </a:r>
              <a:r>
                <a:rPr sz="2400" spc="-130" dirty="0">
                  <a:cs typeface="Arial"/>
                </a:rPr>
                <a:t>e</a:t>
              </a:r>
              <a:r>
                <a:rPr sz="2400" dirty="0">
                  <a:cs typeface="Arial"/>
                </a:rPr>
                <a:t>r</a:t>
              </a:r>
              <a:r>
                <a:rPr sz="2400" spc="5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0</a:t>
              </a:r>
              <a:r>
                <a:rPr sz="2400" spc="55" dirty="0">
                  <a:cs typeface="Arial"/>
                </a:rPr>
                <a:t> </a:t>
              </a:r>
              <a:r>
                <a:rPr sz="2400" spc="-105" dirty="0">
                  <a:cs typeface="Arial"/>
                </a:rPr>
                <a:t>o</a:t>
              </a:r>
              <a:r>
                <a:rPr sz="2400" dirty="0">
                  <a:cs typeface="Arial"/>
                </a:rPr>
                <a:t>r</a:t>
              </a:r>
              <a:r>
                <a:rPr sz="2400" spc="55" dirty="0">
                  <a:cs typeface="Arial"/>
                </a:rPr>
                <a:t> 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baseline="-10416" dirty="0">
                  <a:cs typeface="Lucida Sans"/>
                </a:rPr>
                <a:t> </a:t>
              </a:r>
              <a:r>
                <a:rPr sz="2400" i="1" spc="-112" baseline="-10416" dirty="0">
                  <a:cs typeface="Lucida Sans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spc="-5" dirty="0">
                  <a:cs typeface="Arial"/>
                </a:rPr>
                <a:t> </a:t>
              </a:r>
              <a:r>
                <a:rPr sz="2400" spc="-40" dirty="0">
                  <a:cs typeface="Arial"/>
                </a:rPr>
                <a:t>0,</a:t>
              </a:r>
              <a:r>
                <a:rPr sz="2400" spc="55" dirty="0">
                  <a:cs typeface="Arial"/>
                </a:rPr>
                <a:t> </a:t>
              </a:r>
              <a:r>
                <a:rPr sz="2400" spc="-95" dirty="0">
                  <a:cs typeface="Arial"/>
                </a:rPr>
                <a:t>w</a:t>
              </a:r>
              <a:r>
                <a:rPr sz="2400" spc="-130" dirty="0">
                  <a:cs typeface="Arial"/>
                </a:rPr>
                <a:t>e</a:t>
              </a:r>
              <a:r>
                <a:rPr sz="2400" spc="55" dirty="0">
                  <a:cs typeface="Arial"/>
                </a:rPr>
                <a:t> </a:t>
              </a:r>
              <a:r>
                <a:rPr sz="2400" spc="-50" dirty="0">
                  <a:cs typeface="Arial"/>
                </a:rPr>
                <a:t>h</a:t>
              </a:r>
              <a:r>
                <a:rPr sz="2400" spc="-95" dirty="0">
                  <a:cs typeface="Arial"/>
                </a:rPr>
                <a:t>a</a:t>
              </a:r>
              <a:r>
                <a:rPr sz="2400" spc="-55" dirty="0">
                  <a:cs typeface="Arial"/>
                </a:rPr>
                <a:t>v</a:t>
              </a:r>
              <a:r>
                <a:rPr sz="2400" spc="-130" dirty="0">
                  <a:cs typeface="Arial"/>
                </a:rPr>
                <a:t>e</a:t>
              </a:r>
              <a:endParaRPr sz="2400" dirty="0">
                <a:cs typeface="Arial"/>
              </a:endParaRPr>
            </a:p>
            <a:p>
              <a:pPr>
                <a:lnSpc>
                  <a:spcPct val="100000"/>
                </a:lnSpc>
                <a:spcBef>
                  <a:spcPts val="38"/>
                </a:spcBef>
              </a:pPr>
              <a:endParaRPr sz="2400" dirty="0">
                <a:cs typeface="Times New Roman"/>
              </a:endParaRPr>
            </a:p>
            <a:p>
              <a:pPr marL="99060">
                <a:lnSpc>
                  <a:spcPct val="100000"/>
                </a:lnSpc>
              </a:pP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p</a:t>
              </a:r>
              <a:r>
                <a:rPr sz="2400" i="1" spc="-97" baseline="-10416" dirty="0">
                  <a:cs typeface="Lucida Sans"/>
                </a:rPr>
                <a:t>g</a:t>
              </a:r>
              <a:r>
                <a:rPr sz="2400" i="1" spc="-37" baseline="-27777" dirty="0">
                  <a:cs typeface="Lucida Sans"/>
                </a:rPr>
                <a:t>i</a:t>
              </a:r>
              <a:r>
                <a:rPr sz="2400" i="1" spc="-52" baseline="-27777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=</a:t>
              </a:r>
              <a:r>
                <a:rPr sz="2400" dirty="0">
                  <a:cs typeface="Arial"/>
                </a:rPr>
                <a:t>  </a:t>
              </a:r>
              <a:r>
                <a:rPr sz="2400" spc="7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82" baseline="-10416" dirty="0">
                  <a:cs typeface="Lucida Sans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og</a:t>
              </a:r>
              <a:r>
                <a:rPr sz="2400" spc="-110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+</a:t>
              </a:r>
              <a:r>
                <a:rPr sz="2400" spc="-65" dirty="0">
                  <a:cs typeface="Arial"/>
                </a:rPr>
                <a:t> 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50" dirty="0">
                  <a:cs typeface="Arial"/>
                </a:rPr>
                <a:t>y</a:t>
              </a:r>
              <a:r>
                <a:rPr sz="2400" i="1" spc="-44" baseline="-10416" dirty="0">
                  <a:cs typeface="Lucida Sans"/>
                </a:rPr>
                <a:t>i</a:t>
              </a:r>
              <a:r>
                <a:rPr sz="2400" i="1" spc="-187" baseline="-10416" dirty="0">
                  <a:cs typeface="Lucida Sans"/>
                </a:rPr>
                <a:t> </a:t>
              </a:r>
              <a:r>
                <a:rPr sz="2400" spc="55" dirty="0">
                  <a:cs typeface="Arial"/>
                </a:rPr>
                <a:t>)</a:t>
              </a:r>
              <a:r>
                <a:rPr sz="2400" spc="-125" dirty="0">
                  <a:cs typeface="Arial"/>
                </a:rPr>
                <a:t> </a:t>
              </a:r>
              <a:r>
                <a:rPr sz="2400" spc="10" dirty="0">
                  <a:cs typeface="Arial"/>
                </a:rPr>
                <a:t>l</a:t>
              </a:r>
              <a:r>
                <a:rPr sz="2400" spc="-70" dirty="0">
                  <a:cs typeface="Arial"/>
                </a:rPr>
                <a:t>o</a:t>
              </a:r>
              <a:r>
                <a:rPr sz="2400" spc="-55" dirty="0">
                  <a:cs typeface="Arial"/>
                </a:rPr>
                <a:t>g</a:t>
              </a:r>
              <a:r>
                <a:rPr sz="2400" spc="55" dirty="0">
                  <a:cs typeface="Arial"/>
                </a:rPr>
                <a:t>(</a:t>
              </a:r>
              <a:r>
                <a:rPr sz="2400" spc="-70" dirty="0">
                  <a:cs typeface="Arial"/>
                </a:rPr>
                <a:t>1</a:t>
              </a:r>
              <a:r>
                <a:rPr sz="2400" spc="-65" dirty="0">
                  <a:cs typeface="Arial"/>
                </a:rPr>
                <a:t> </a:t>
              </a:r>
              <a:r>
                <a:rPr sz="2400" spc="195" dirty="0">
                  <a:cs typeface="Arial"/>
                </a:rPr>
                <a:t>−</a:t>
              </a:r>
              <a:r>
                <a:rPr sz="2400" spc="-65" dirty="0">
                  <a:cs typeface="Arial"/>
                </a:rPr>
                <a:t> </a:t>
              </a:r>
              <a:r>
                <a:rPr sz="2400" i="1" spc="-10" dirty="0">
                  <a:cs typeface="Arial"/>
                </a:rPr>
                <a:t>p</a:t>
              </a:r>
              <a:r>
                <a:rPr sz="2400" spc="55" dirty="0">
                  <a:cs typeface="Arial"/>
                </a:rPr>
                <a:t>(</a:t>
              </a:r>
              <a:r>
                <a:rPr sz="2400" i="1" spc="-50" dirty="0">
                  <a:cs typeface="Arial"/>
                </a:rPr>
                <a:t>x</a:t>
              </a:r>
              <a:r>
                <a:rPr sz="2400" i="1" spc="-210" dirty="0">
                  <a:cs typeface="Arial"/>
                </a:rPr>
                <a:t> </a:t>
              </a:r>
              <a:r>
                <a:rPr sz="2400" spc="-10" dirty="0">
                  <a:cs typeface="Arial"/>
                </a:rPr>
                <a:t>;</a:t>
              </a:r>
              <a:r>
                <a:rPr sz="2400" spc="-125" dirty="0">
                  <a:cs typeface="Arial"/>
                </a:rPr>
                <a:t> </a:t>
              </a:r>
              <a:r>
                <a:rPr sz="2400" dirty="0">
                  <a:cs typeface="Lucida Sans Unicode"/>
                </a:rPr>
                <a:t>β</a:t>
              </a:r>
              <a:r>
                <a:rPr sz="2400" spc="55" dirty="0">
                  <a:cs typeface="Arial"/>
                </a:rPr>
                <a:t>))</a:t>
              </a:r>
              <a:r>
                <a:rPr sz="2400" spc="-5" dirty="0">
                  <a:cs typeface="Arial"/>
                </a:rPr>
                <a:t> </a:t>
              </a:r>
              <a:r>
                <a:rPr sz="2400" spc="-50" dirty="0">
                  <a:cs typeface="Lucida Sans Unicode"/>
                </a:rPr>
                <a:t>.</a:t>
              </a:r>
              <a:endParaRPr sz="2400" dirty="0">
                <a:cs typeface="Lucida Sans Unicod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1603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5028-7F25-4A4B-967B-1AF741EBD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Binary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035B9-4DCB-456A-AE51-519D64030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conditional likelihood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r>
              <a:rPr lang="en-US" sz="2800" spc="65" dirty="0">
                <a:latin typeface="Arial"/>
                <a:cs typeface="Arial"/>
              </a:rPr>
              <a:t>T</a:t>
            </a:r>
            <a:r>
              <a:rPr lang="en-US" sz="2800" spc="-50" dirty="0">
                <a:latin typeface="Arial"/>
                <a:cs typeface="Arial"/>
              </a:rPr>
              <a:t>h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i="1" spc="-50" dirty="0">
                <a:latin typeface="Arial"/>
                <a:cs typeface="Arial"/>
              </a:rPr>
              <a:t>p </a:t>
            </a:r>
            <a:r>
              <a:rPr lang="en-US" sz="2800" spc="195" dirty="0">
                <a:latin typeface="Arial"/>
                <a:cs typeface="Arial"/>
              </a:rPr>
              <a:t>+</a:t>
            </a:r>
            <a:r>
              <a:rPr lang="en-US" sz="2800" spc="-70" dirty="0">
                <a:latin typeface="Arial"/>
                <a:cs typeface="Arial"/>
              </a:rPr>
              <a:t>1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0" dirty="0">
                <a:latin typeface="Arial"/>
                <a:cs typeface="Arial"/>
              </a:rPr>
              <a:t>p</a:t>
            </a:r>
            <a:r>
              <a:rPr lang="en-US" sz="2800" spc="-125" dirty="0">
                <a:latin typeface="Arial"/>
                <a:cs typeface="Arial"/>
              </a:rPr>
              <a:t>a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95" dirty="0">
                <a:latin typeface="Arial"/>
                <a:cs typeface="Arial"/>
              </a:rPr>
              <a:t>a</a:t>
            </a:r>
            <a:r>
              <a:rPr lang="en-US" sz="2800" spc="-60" dirty="0">
                <a:latin typeface="Arial"/>
                <a:cs typeface="Arial"/>
              </a:rPr>
              <a:t>m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80" dirty="0">
                <a:latin typeface="Arial"/>
                <a:cs typeface="Arial"/>
              </a:rPr>
              <a:t>t</a:t>
            </a:r>
            <a:r>
              <a:rPr lang="en-US" sz="2800" spc="-135" dirty="0">
                <a:latin typeface="Arial"/>
                <a:cs typeface="Arial"/>
              </a:rPr>
              <a:t>e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140" dirty="0">
                <a:latin typeface="Arial"/>
                <a:cs typeface="Arial"/>
              </a:rPr>
              <a:t>s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10" dirty="0">
                <a:latin typeface="Arial"/>
                <a:cs typeface="Arial"/>
              </a:rPr>
              <a:t>i</a:t>
            </a:r>
            <a:r>
              <a:rPr lang="en-US" sz="2800" spc="-50" dirty="0">
                <a:latin typeface="Arial"/>
                <a:cs typeface="Arial"/>
              </a:rPr>
              <a:t>n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10" dirty="0">
                <a:latin typeface="Lucida Sans Unicode"/>
                <a:cs typeface="Lucida Sans Unicode"/>
              </a:rPr>
              <a:t> </a:t>
            </a:r>
            <a:r>
              <a:rPr lang="en-US" sz="2800" spc="195" dirty="0">
                <a:latin typeface="Arial"/>
                <a:cs typeface="Arial"/>
              </a:rPr>
              <a:t>=</a:t>
            </a:r>
            <a:r>
              <a:rPr lang="en-US" sz="2800" spc="-5" dirty="0">
                <a:latin typeface="Arial"/>
                <a:cs typeface="Arial"/>
              </a:rPr>
              <a:t> </a:t>
            </a:r>
            <a:r>
              <a:rPr lang="en-US" sz="2800" spc="55" dirty="0">
                <a:latin typeface="Arial"/>
                <a:cs typeface="Arial"/>
              </a:rPr>
              <a:t>(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-44" baseline="-10416" dirty="0">
                <a:latin typeface="Arial"/>
                <a:cs typeface="Arial"/>
              </a:rPr>
              <a:t>1</a:t>
            </a:r>
            <a:r>
              <a:rPr lang="en-US" sz="2800" spc="37" baseline="-10416" dirty="0">
                <a:latin typeface="Arial"/>
                <a:cs typeface="Arial"/>
              </a:rPr>
              <a:t>0</a:t>
            </a:r>
            <a:r>
              <a:rPr lang="en-US" sz="2800" spc="-50" dirty="0">
                <a:latin typeface="Lucida Sans Unicode"/>
                <a:cs typeface="Lucida Sans Unicode"/>
              </a:rPr>
              <a:t>,</a:t>
            </a:r>
            <a:r>
              <a:rPr lang="en-US" sz="2800" spc="-170" dirty="0">
                <a:latin typeface="Lucida Sans Unicode"/>
                <a:cs typeface="Lucida Sans Unicode"/>
              </a:rPr>
              <a:t> </a:t>
            </a:r>
            <a:r>
              <a:rPr lang="en-US" sz="2800" spc="-55" dirty="0">
                <a:latin typeface="Lucida Sans Unicode"/>
                <a:cs typeface="Lucida Sans Unicode"/>
              </a:rPr>
              <a:t>β</a:t>
            </a:r>
            <a:r>
              <a:rPr lang="en-US" sz="2800" spc="37" baseline="-10416" dirty="0">
                <a:latin typeface="Arial"/>
                <a:cs typeface="Arial"/>
              </a:rPr>
              <a:t>1</a:t>
            </a:r>
            <a:r>
              <a:rPr lang="en-US" sz="2800" spc="55" dirty="0">
                <a:latin typeface="Arial"/>
                <a:cs typeface="Arial"/>
              </a:rPr>
              <a:t>)</a:t>
            </a:r>
            <a:r>
              <a:rPr lang="en-US" sz="2800" i="1" spc="104" baseline="27777" dirty="0">
                <a:latin typeface="Lucida Sans"/>
                <a:cs typeface="Lucida Sans"/>
              </a:rPr>
              <a:t>T</a:t>
            </a:r>
          </a:p>
          <a:p>
            <a:r>
              <a:rPr lang="en-US" sz="2800" spc="-10" dirty="0">
                <a:latin typeface="Arial"/>
                <a:cs typeface="Arial"/>
              </a:rPr>
              <a:t>A</a:t>
            </a:r>
            <a:r>
              <a:rPr lang="en-US" sz="2800" spc="-145" dirty="0">
                <a:latin typeface="Arial"/>
                <a:cs typeface="Arial"/>
              </a:rPr>
              <a:t>ss</a:t>
            </a:r>
            <a:r>
              <a:rPr lang="en-US" sz="2800" spc="-50" dirty="0">
                <a:latin typeface="Arial"/>
                <a:cs typeface="Arial"/>
              </a:rPr>
              <a:t>u</a:t>
            </a:r>
            <a:r>
              <a:rPr lang="en-US" sz="2800" spc="-60" dirty="0">
                <a:latin typeface="Arial"/>
                <a:cs typeface="Arial"/>
              </a:rPr>
              <a:t>m</a:t>
            </a:r>
            <a:r>
              <a:rPr lang="en-US" sz="2800" spc="-130" dirty="0">
                <a:latin typeface="Arial"/>
                <a:cs typeface="Arial"/>
              </a:rPr>
              <a:t>e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95" dirty="0">
                <a:latin typeface="Arial"/>
                <a:cs typeface="Arial"/>
              </a:rPr>
              <a:t>a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70" dirty="0">
                <a:latin typeface="Arial"/>
                <a:cs typeface="Arial"/>
              </a:rPr>
              <a:t>c</a:t>
            </a:r>
            <a:r>
              <a:rPr lang="en-US" sz="2800" spc="-30" dirty="0">
                <a:latin typeface="Arial"/>
                <a:cs typeface="Arial"/>
              </a:rPr>
              <a:t>ol</a:t>
            </a:r>
            <a:r>
              <a:rPr lang="en-US" sz="2800" spc="-50" dirty="0">
                <a:latin typeface="Arial"/>
                <a:cs typeface="Arial"/>
              </a:rPr>
              <a:t>u</a:t>
            </a:r>
            <a:r>
              <a:rPr lang="en-US" sz="2800" spc="-55" dirty="0">
                <a:latin typeface="Arial"/>
                <a:cs typeface="Arial"/>
              </a:rPr>
              <a:t>m</a:t>
            </a:r>
            <a:r>
              <a:rPr lang="en-US" sz="2800" spc="-50" dirty="0">
                <a:latin typeface="Arial"/>
                <a:cs typeface="Arial"/>
              </a:rPr>
              <a:t>n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-55" dirty="0">
                <a:latin typeface="Arial"/>
                <a:cs typeface="Arial"/>
              </a:rPr>
              <a:t>v</a:t>
            </a:r>
            <a:r>
              <a:rPr lang="en-US" sz="2800" spc="-135" dirty="0">
                <a:latin typeface="Arial"/>
                <a:cs typeface="Arial"/>
              </a:rPr>
              <a:t>e</a:t>
            </a:r>
            <a:r>
              <a:rPr lang="en-US" sz="2800" spc="-70" dirty="0">
                <a:latin typeface="Arial"/>
                <a:cs typeface="Arial"/>
              </a:rPr>
              <a:t>c</a:t>
            </a:r>
            <a:r>
              <a:rPr lang="en-US" sz="2800" spc="80" dirty="0">
                <a:latin typeface="Arial"/>
                <a:cs typeface="Arial"/>
              </a:rPr>
              <a:t>t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20" dirty="0">
                <a:latin typeface="Arial"/>
                <a:cs typeface="Arial"/>
              </a:rPr>
              <a:t>f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-55" dirty="0">
                <a:latin typeface="Arial"/>
                <a:cs typeface="Arial"/>
              </a:rPr>
              <a:t>m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spc="20" dirty="0">
                <a:latin typeface="Arial"/>
                <a:cs typeface="Arial"/>
              </a:rPr>
              <a:t>f</a:t>
            </a:r>
            <a:r>
              <a:rPr lang="en-US" sz="2800" spc="-105" dirty="0">
                <a:latin typeface="Arial"/>
                <a:cs typeface="Arial"/>
              </a:rPr>
              <a:t>o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spc="55" dirty="0">
                <a:latin typeface="Arial"/>
                <a:cs typeface="Arial"/>
              </a:rPr>
              <a:t> </a:t>
            </a:r>
            <a:r>
              <a:rPr lang="en-US" sz="2800" dirty="0">
                <a:latin typeface="Lucida Sans Unicode"/>
                <a:cs typeface="Lucida Sans Unicode"/>
              </a:rPr>
              <a:t>β</a:t>
            </a:r>
            <a:r>
              <a:rPr lang="en-US" sz="2800" spc="-10" dirty="0">
                <a:latin typeface="Arial"/>
                <a:cs typeface="Arial"/>
              </a:rPr>
              <a:t>: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44CC57-9E5B-4984-85F0-925F0FDA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982" y="1582711"/>
            <a:ext cx="6420035" cy="1686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DF6EEA-C6AA-45E9-B870-25E150F42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834" y="4673447"/>
            <a:ext cx="2079127" cy="201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C344E-F978-4B3A-A0B3-51A523B4A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3619093"/>
            <a:ext cx="9831026" cy="4507865"/>
          </a:xfrm>
        </p:spPr>
        <p:txBody>
          <a:bodyPr/>
          <a:lstStyle/>
          <a:p>
            <a:r>
              <a:rPr lang="en-US" spc="-1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-30" dirty="0">
                <a:latin typeface="Arial"/>
                <a:cs typeface="Arial"/>
              </a:rPr>
              <a:t>gi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40" dirty="0">
                <a:latin typeface="Arial"/>
                <a:cs typeface="Arial"/>
              </a:rPr>
              <a:t>o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10" dirty="0">
                <a:latin typeface="Arial"/>
                <a:cs typeface="Arial"/>
              </a:rPr>
              <a:t>l</a:t>
            </a: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endParaRPr lang="en-US" sz="3600" spc="-10" baseline="6944" dirty="0">
              <a:solidFill>
                <a:srgbClr val="3232B2"/>
              </a:solidFill>
              <a:latin typeface="Arial"/>
              <a:cs typeface="Arial"/>
            </a:endParaRPr>
          </a:p>
          <a:p>
            <a:pPr marL="0" indent="0">
              <a:buNone/>
            </a:pPr>
            <a:endParaRPr lang="en-US" sz="3600" spc="135" baseline="6944" dirty="0">
              <a:latin typeface="MS Gothic"/>
              <a:cs typeface="MS Gothic"/>
            </a:endParaRPr>
          </a:p>
          <a:p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ub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0" dirty="0">
                <a:latin typeface="Arial"/>
                <a:cs typeface="Arial"/>
              </a:rPr>
              <a:t>ov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25" dirty="0">
                <a:latin typeface="Arial"/>
                <a:cs typeface="Arial"/>
              </a:rPr>
              <a:t>L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dirty="0">
                <a:latin typeface="Lucida Sans Unicode"/>
                <a:cs typeface="Lucida Sans Unicode"/>
              </a:rPr>
              <a:t>β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spc="-10" dirty="0">
                <a:latin typeface="Arial"/>
                <a:cs typeface="Arial"/>
              </a:rPr>
              <a:t>: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BF26B-E9D2-4A5C-8C24-A48846095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74783-ED94-4BC4-9679-08424197A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265" y="4514139"/>
            <a:ext cx="6014619" cy="1484857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97AF078-44EF-46EC-957C-A17634DCE965}"/>
              </a:ext>
            </a:extLst>
          </p:cNvPr>
          <p:cNvGrpSpPr/>
          <p:nvPr/>
        </p:nvGrpSpPr>
        <p:grpSpPr>
          <a:xfrm>
            <a:off x="2221105" y="1840356"/>
            <a:ext cx="7749789" cy="1897313"/>
            <a:chOff x="2221105" y="1840356"/>
            <a:chExt cx="7749789" cy="189731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91AA69-C443-4C8D-9B17-3A22C895C7B4}"/>
                </a:ext>
              </a:extLst>
            </p:cNvPr>
            <p:cNvGrpSpPr/>
            <p:nvPr/>
          </p:nvGrpSpPr>
          <p:grpSpPr>
            <a:xfrm>
              <a:off x="2221105" y="1840356"/>
              <a:ext cx="7749789" cy="1897313"/>
              <a:chOff x="864083" y="901129"/>
              <a:chExt cx="3200767" cy="1581015"/>
            </a:xfrm>
          </p:grpSpPr>
          <p:sp>
            <p:nvSpPr>
              <p:cNvPr id="6" name="object 6">
                <a:extLst>
                  <a:ext uri="{FF2B5EF4-FFF2-40B4-BE49-F238E27FC236}">
                    <a16:creationId xmlns:a16="http://schemas.microsoft.com/office/drawing/2014/main" id="{EEE75A46-E2AB-441B-985C-E0B018549E9E}"/>
                  </a:ext>
                </a:extLst>
              </p:cNvPr>
              <p:cNvSpPr txBox="1"/>
              <p:nvPr/>
            </p:nvSpPr>
            <p:spPr>
              <a:xfrm>
                <a:off x="1102844" y="1108174"/>
                <a:ext cx="2050414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i="1" spc="-1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-10" dirty="0">
                    <a:cs typeface="Arial"/>
                  </a:rPr>
                  <a:t>;</a:t>
                </a:r>
                <a:r>
                  <a:rPr sz="2400" spc="-125" dirty="0">
                    <a:cs typeface="Arial"/>
                  </a:rPr>
                  <a:t> 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i="1" spc="-45" dirty="0">
                    <a:cs typeface="Arial"/>
                  </a:rPr>
                  <a:t>P</a:t>
                </a:r>
                <a:r>
                  <a:rPr sz="2400" i="1" dirty="0">
                    <a:cs typeface="Arial"/>
                  </a:rPr>
                  <a:t>r</a:t>
                </a:r>
                <a:r>
                  <a:rPr sz="2400" i="1" spc="-19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140" dirty="0">
                    <a:cs typeface="Arial"/>
                  </a:rPr>
                  <a:t>G</a:t>
                </a:r>
                <a:r>
                  <a:rPr sz="2400" i="1" spc="12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-70" dirty="0">
                    <a:cs typeface="Arial"/>
                  </a:rPr>
                  <a:t>1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0" dirty="0">
                    <a:cs typeface="Arial"/>
                  </a:rPr>
                  <a:t>|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X</a:t>
                </a:r>
                <a:r>
                  <a:rPr sz="2400" i="1" spc="140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7" name="object 7">
                <a:extLst>
                  <a:ext uri="{FF2B5EF4-FFF2-40B4-BE49-F238E27FC236}">
                    <a16:creationId xmlns:a16="http://schemas.microsoft.com/office/drawing/2014/main" id="{E2161A86-1ED2-4ECC-A430-A0FE6A013880}"/>
                  </a:ext>
                </a:extLst>
              </p:cNvPr>
              <p:cNvSpPr txBox="1"/>
              <p:nvPr/>
            </p:nvSpPr>
            <p:spPr>
              <a:xfrm>
                <a:off x="2994889" y="916766"/>
                <a:ext cx="586105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135" dirty="0">
                    <a:cs typeface="Arial"/>
                  </a:rPr>
                  <a:t>e</a:t>
                </a:r>
                <a:r>
                  <a:rPr sz="2400" spc="-50" dirty="0">
                    <a:cs typeface="Arial"/>
                  </a:rPr>
                  <a:t>xp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spc="-55" dirty="0">
                    <a:cs typeface="Lucida Sans Unicode"/>
                  </a:rPr>
                  <a:t>β</a:t>
                </a:r>
                <a:r>
                  <a:rPr sz="2400" dirty="0">
                    <a:cs typeface="Lucida Sans Unicode"/>
                  </a:rPr>
                  <a:t> </a:t>
                </a:r>
                <a:r>
                  <a:rPr sz="2400" spc="95" dirty="0">
                    <a:cs typeface="Lucida Sans Unicode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8" name="object 8">
                <a:extLst>
                  <a:ext uri="{FF2B5EF4-FFF2-40B4-BE49-F238E27FC236}">
                    <a16:creationId xmlns:a16="http://schemas.microsoft.com/office/drawing/2014/main" id="{4370FB5C-536B-4A04-844A-1F20A36C9276}"/>
                  </a:ext>
                </a:extLst>
              </p:cNvPr>
              <p:cNvSpPr txBox="1"/>
              <p:nvPr/>
            </p:nvSpPr>
            <p:spPr>
              <a:xfrm>
                <a:off x="3310009" y="901129"/>
                <a:ext cx="99060" cy="21544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1400" i="1" spc="70" dirty="0">
                    <a:cs typeface="Lucida Sans"/>
                  </a:rPr>
                  <a:t>T</a:t>
                </a:r>
                <a:endParaRPr sz="1400" dirty="0">
                  <a:cs typeface="Lucida Sans"/>
                </a:endParaRPr>
              </a:p>
            </p:txBody>
          </p:sp>
          <p:sp>
            <p:nvSpPr>
              <p:cNvPr id="9" name="object 9">
                <a:extLst>
                  <a:ext uri="{FF2B5EF4-FFF2-40B4-BE49-F238E27FC236}">
                    <a16:creationId xmlns:a16="http://schemas.microsoft.com/office/drawing/2014/main" id="{B280E92A-91AA-454B-81D0-C5A5A9DC2C18}"/>
                  </a:ext>
                </a:extLst>
              </p:cNvPr>
              <p:cNvSpPr/>
              <p:nvPr/>
            </p:nvSpPr>
            <p:spPr>
              <a:xfrm>
                <a:off x="2942615" y="1286098"/>
                <a:ext cx="7994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9464">
                    <a:moveTo>
                      <a:pt x="0" y="0"/>
                    </a:moveTo>
                    <a:lnTo>
                      <a:pt x="798911" y="0"/>
                    </a:lnTo>
                  </a:path>
                </a:pathLst>
              </a:custGeom>
              <a:ln w="553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4000"/>
              </a:p>
            </p:txBody>
          </p:sp>
          <p:sp>
            <p:nvSpPr>
              <p:cNvPr id="10" name="object 10">
                <a:extLst>
                  <a:ext uri="{FF2B5EF4-FFF2-40B4-BE49-F238E27FC236}">
                    <a16:creationId xmlns:a16="http://schemas.microsoft.com/office/drawing/2014/main" id="{DDEAA026-B133-4C4E-9BF7-4C018594F4F7}"/>
                  </a:ext>
                </a:extLst>
              </p:cNvPr>
              <p:cNvSpPr txBox="1"/>
              <p:nvPr/>
            </p:nvSpPr>
            <p:spPr>
              <a:xfrm>
                <a:off x="2885715" y="1822167"/>
                <a:ext cx="1179135" cy="41152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377190" marR="5080" indent="-365125">
                  <a:lnSpc>
                    <a:spcPct val="1529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+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-130" dirty="0">
                    <a:cs typeface="Arial"/>
                  </a:rPr>
                  <a:t>e</a:t>
                </a:r>
                <a:r>
                  <a:rPr sz="2400" spc="-55" dirty="0">
                    <a:cs typeface="Arial"/>
                  </a:rPr>
                  <a:t>x</a:t>
                </a:r>
                <a:r>
                  <a:rPr sz="2400" spc="-5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800" i="1" spc="104" baseline="20833" dirty="0">
                    <a:cs typeface="Lucida Sans"/>
                  </a:rPr>
                  <a:t>T</a:t>
                </a:r>
                <a:r>
                  <a:rPr sz="2800" i="1" spc="-150" baseline="20833" dirty="0">
                    <a:cs typeface="Lucida Sans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0" dirty="0">
                    <a:cs typeface="Arial"/>
                  </a:rPr>
                  <a:t>)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11" name="object 11">
                <a:extLst>
                  <a:ext uri="{FF2B5EF4-FFF2-40B4-BE49-F238E27FC236}">
                    <a16:creationId xmlns:a16="http://schemas.microsoft.com/office/drawing/2014/main" id="{4B487B07-4138-4FA3-853E-15843AEB44FC}"/>
                  </a:ext>
                </a:extLst>
              </p:cNvPr>
              <p:cNvSpPr txBox="1"/>
              <p:nvPr/>
            </p:nvSpPr>
            <p:spPr>
              <a:xfrm>
                <a:off x="864083" y="1743480"/>
                <a:ext cx="2289175" cy="73866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−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-10" dirty="0">
                    <a:cs typeface="Arial"/>
                  </a:rPr>
                  <a:t>;</a:t>
                </a:r>
                <a:r>
                  <a:rPr sz="2400" spc="-125" dirty="0">
                    <a:cs typeface="Arial"/>
                  </a:rPr>
                  <a:t> 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dirty="0">
                    <a:cs typeface="Arial"/>
                  </a:rPr>
                  <a:t>  </a:t>
                </a:r>
                <a:r>
                  <a:rPr sz="2400" spc="75" dirty="0">
                    <a:cs typeface="Arial"/>
                  </a:rPr>
                  <a:t> </a:t>
                </a:r>
                <a:r>
                  <a:rPr sz="2400" i="1" spc="-45" dirty="0">
                    <a:cs typeface="Arial"/>
                  </a:rPr>
                  <a:t>P</a:t>
                </a:r>
                <a:r>
                  <a:rPr sz="2400" i="1" dirty="0">
                    <a:cs typeface="Arial"/>
                  </a:rPr>
                  <a:t>r</a:t>
                </a:r>
                <a:r>
                  <a:rPr sz="2400" i="1" spc="-19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i="1" spc="-140" dirty="0">
                    <a:cs typeface="Arial"/>
                  </a:rPr>
                  <a:t>G</a:t>
                </a:r>
                <a:r>
                  <a:rPr sz="2400" i="1" spc="12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-70" dirty="0">
                    <a:cs typeface="Arial"/>
                  </a:rPr>
                  <a:t>2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0" dirty="0">
                    <a:cs typeface="Arial"/>
                  </a:rPr>
                  <a:t>|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10" dirty="0">
                    <a:cs typeface="Arial"/>
                  </a:rPr>
                  <a:t>X</a:t>
                </a:r>
                <a:r>
                  <a:rPr sz="2400" i="1" spc="140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r>
                  <a:rPr sz="2400" spc="-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=</a:t>
                </a:r>
                <a:endParaRPr sz="2400" dirty="0">
                  <a:cs typeface="Arial"/>
                </a:endParaRPr>
              </a:p>
            </p:txBody>
          </p:sp>
          <p:sp>
            <p:nvSpPr>
              <p:cNvPr id="12" name="object 12">
                <a:extLst>
                  <a:ext uri="{FF2B5EF4-FFF2-40B4-BE49-F238E27FC236}">
                    <a16:creationId xmlns:a16="http://schemas.microsoft.com/office/drawing/2014/main" id="{22CB0A47-2D21-4CE5-B31F-9F314AAAD108}"/>
                  </a:ext>
                </a:extLst>
              </p:cNvPr>
              <p:cNvSpPr/>
              <p:nvPr/>
            </p:nvSpPr>
            <p:spPr>
              <a:xfrm>
                <a:off x="2885715" y="1911018"/>
                <a:ext cx="799465" cy="0"/>
              </a:xfrm>
              <a:custGeom>
                <a:avLst/>
                <a:gdLst/>
                <a:ahLst/>
                <a:cxnLst/>
                <a:rect l="l" t="t" r="r" b="b"/>
                <a:pathLst>
                  <a:path w="799464">
                    <a:moveTo>
                      <a:pt x="0" y="0"/>
                    </a:moveTo>
                    <a:lnTo>
                      <a:pt x="798911" y="0"/>
                    </a:lnTo>
                  </a:path>
                </a:pathLst>
              </a:custGeom>
              <a:ln w="5537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sz="4000" dirty="0"/>
              </a:p>
            </p:txBody>
          </p:sp>
          <p:sp>
            <p:nvSpPr>
              <p:cNvPr id="13" name="object 13">
                <a:extLst>
                  <a:ext uri="{FF2B5EF4-FFF2-40B4-BE49-F238E27FC236}">
                    <a16:creationId xmlns:a16="http://schemas.microsoft.com/office/drawing/2014/main" id="{0FC7D635-2272-4766-AB54-D3D4FBFDF752}"/>
                  </a:ext>
                </a:extLst>
              </p:cNvPr>
              <p:cNvSpPr txBox="1"/>
              <p:nvPr/>
            </p:nvSpPr>
            <p:spPr>
              <a:xfrm>
                <a:off x="2955011" y="1312972"/>
                <a:ext cx="824230" cy="30776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700">
                  <a:lnSpc>
                    <a:spcPct val="100000"/>
                  </a:lnSpc>
                </a:pPr>
                <a:r>
                  <a:rPr sz="2400" spc="-70" dirty="0">
                    <a:cs typeface="Arial"/>
                  </a:rPr>
                  <a:t>1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195" dirty="0">
                    <a:cs typeface="Arial"/>
                  </a:rPr>
                  <a:t>+</a:t>
                </a:r>
                <a:r>
                  <a:rPr sz="2400" spc="-65" dirty="0">
                    <a:cs typeface="Arial"/>
                  </a:rPr>
                  <a:t> </a:t>
                </a:r>
                <a:r>
                  <a:rPr sz="2400" spc="-130" dirty="0">
                    <a:cs typeface="Arial"/>
                  </a:rPr>
                  <a:t>e</a:t>
                </a:r>
                <a:r>
                  <a:rPr sz="2400" spc="-55" dirty="0">
                    <a:cs typeface="Arial"/>
                  </a:rPr>
                  <a:t>x</a:t>
                </a:r>
                <a:r>
                  <a:rPr sz="2400" spc="-50" dirty="0">
                    <a:cs typeface="Arial"/>
                  </a:rPr>
                  <a:t>p</a:t>
                </a:r>
                <a:r>
                  <a:rPr sz="2400" spc="55" dirty="0">
                    <a:cs typeface="Arial"/>
                  </a:rPr>
                  <a:t>(</a:t>
                </a:r>
                <a:r>
                  <a:rPr sz="2400" dirty="0">
                    <a:cs typeface="Lucida Sans Unicode"/>
                  </a:rPr>
                  <a:t>β</a:t>
                </a:r>
                <a:r>
                  <a:rPr sz="2800" i="1" spc="104" baseline="20833" dirty="0">
                    <a:cs typeface="Lucida Sans"/>
                  </a:rPr>
                  <a:t>T</a:t>
                </a:r>
                <a:r>
                  <a:rPr sz="2800" i="1" spc="-150" baseline="20833" dirty="0">
                    <a:cs typeface="Lucida Sans"/>
                  </a:rPr>
                  <a:t> </a:t>
                </a:r>
                <a:r>
                  <a:rPr sz="2400" i="1" spc="-50" dirty="0">
                    <a:cs typeface="Arial"/>
                  </a:rPr>
                  <a:t>x</a:t>
                </a:r>
                <a:r>
                  <a:rPr sz="2400" i="1" spc="-210" dirty="0">
                    <a:cs typeface="Arial"/>
                  </a:rPr>
                  <a:t> </a:t>
                </a:r>
                <a:r>
                  <a:rPr sz="2400" spc="55" dirty="0">
                    <a:cs typeface="Arial"/>
                  </a:rPr>
                  <a:t>)</a:t>
                </a:r>
                <a:endParaRPr lang="en-US" sz="2400" spc="55" dirty="0">
                  <a:cs typeface="Arial"/>
                </a:endParaRPr>
              </a:p>
            </p:txBody>
          </p:sp>
        </p:grpSp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34B528A-CFEA-43E1-A490-9C9754433150}"/>
                </a:ext>
              </a:extLst>
            </p:cNvPr>
            <p:cNvSpPr txBox="1"/>
            <p:nvPr/>
          </p:nvSpPr>
          <p:spPr>
            <a:xfrm>
              <a:off x="7977413" y="2709481"/>
              <a:ext cx="50497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cs typeface="Arial"/>
                </a:rPr>
                <a:t>1</a:t>
              </a:r>
              <a:endParaRPr lang="en-US" sz="2400" spc="55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0166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A83DD-F629-406F-A845-7B6DC17DC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Solving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78A45-262E-4931-9E87-6ED75A41F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46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E5736-DD2C-4271-A90A-5DF22B5B8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5B819-74AD-4A33-BF9D-1AA57E1F8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2700">
              <a:lnSpc>
                <a:spcPct val="100000"/>
              </a:lnSpc>
            </a:pPr>
            <a:r>
              <a:rPr lang="en-US" spc="10" dirty="0">
                <a:latin typeface="Verdana"/>
                <a:cs typeface="Verdana"/>
              </a:rPr>
              <a:t>D</a:t>
            </a:r>
            <a:r>
              <a:rPr lang="en-US" spc="-25" dirty="0">
                <a:latin typeface="Verdana"/>
                <a:cs typeface="Verdana"/>
              </a:rPr>
              <a:t>i</a:t>
            </a:r>
            <a:r>
              <a:rPr lang="en-US" spc="-90" dirty="0">
                <a:latin typeface="Verdana"/>
                <a:cs typeface="Verdana"/>
              </a:rPr>
              <a:t>a</a:t>
            </a:r>
            <a:r>
              <a:rPr lang="en-US" spc="-60" dirty="0">
                <a:latin typeface="Verdana"/>
                <a:cs typeface="Verdana"/>
              </a:rPr>
              <a:t>b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spc="-5" dirty="0">
                <a:latin typeface="Verdana"/>
                <a:cs typeface="Verdana"/>
              </a:rPr>
              <a:t>t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spc="-114" dirty="0">
                <a:latin typeface="Verdana"/>
                <a:cs typeface="Verdana"/>
              </a:rPr>
              <a:t>s</a:t>
            </a:r>
            <a:r>
              <a:rPr lang="en-US" spc="10" dirty="0">
                <a:latin typeface="Verdana"/>
                <a:cs typeface="Verdana"/>
              </a:rPr>
              <a:t> </a:t>
            </a:r>
            <a:r>
              <a:rPr lang="en-US" spc="-80" dirty="0">
                <a:latin typeface="Verdana"/>
                <a:cs typeface="Verdana"/>
              </a:rPr>
              <a:t>d</a:t>
            </a:r>
            <a:r>
              <a:rPr lang="en-US" spc="-55" dirty="0">
                <a:latin typeface="Verdana"/>
                <a:cs typeface="Verdana"/>
              </a:rPr>
              <a:t>a</a:t>
            </a:r>
            <a:r>
              <a:rPr lang="en-US" spc="-40" dirty="0">
                <a:latin typeface="Verdana"/>
                <a:cs typeface="Verdana"/>
              </a:rPr>
              <a:t>t</a:t>
            </a:r>
            <a:r>
              <a:rPr lang="en-US" spc="-95" dirty="0">
                <a:latin typeface="Verdana"/>
                <a:cs typeface="Verdana"/>
              </a:rPr>
              <a:t>a</a:t>
            </a:r>
            <a:r>
              <a:rPr lang="en-US" spc="10" dirty="0">
                <a:latin typeface="Verdana"/>
                <a:cs typeface="Verdana"/>
              </a:rPr>
              <a:t> </a:t>
            </a:r>
            <a:r>
              <a:rPr lang="en-US" spc="-114" dirty="0">
                <a:latin typeface="Verdana"/>
                <a:cs typeface="Verdana"/>
              </a:rPr>
              <a:t>s</a:t>
            </a:r>
            <a:r>
              <a:rPr lang="en-US" spc="-105" dirty="0">
                <a:latin typeface="Verdana"/>
                <a:cs typeface="Verdana"/>
              </a:rPr>
              <a:t>e</a:t>
            </a:r>
            <a:r>
              <a:rPr lang="en-US" dirty="0">
                <a:latin typeface="Verdana"/>
                <a:cs typeface="Verdana"/>
              </a:rPr>
              <a:t>t </a:t>
            </a:r>
          </a:p>
          <a:p>
            <a:pPr marL="12700">
              <a:lnSpc>
                <a:spcPct val="100000"/>
              </a:lnSpc>
            </a:pPr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dirty="0">
                <a:latin typeface="Arial"/>
                <a:cs typeface="Arial"/>
              </a:rPr>
              <a:t> </a:t>
            </a:r>
            <a:r>
              <a:rPr lang="en-US" i="1" spc="-10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w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0" dirty="0">
                <a:latin typeface="Arial"/>
                <a:cs typeface="Arial"/>
              </a:rPr>
              <a:t>.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-37" baseline="-10416" dirty="0">
                <a:latin typeface="Arial"/>
                <a:cs typeface="Arial"/>
              </a:rPr>
              <a:t>1</a:t>
            </a:r>
            <a:r>
              <a:rPr lang="en-US" sz="3600" baseline="-10416" dirty="0">
                <a:latin typeface="Arial"/>
                <a:cs typeface="Arial"/>
              </a:rPr>
              <a:t> </a:t>
            </a:r>
            <a:r>
              <a:rPr lang="en-US" sz="3600" spc="-52" baseline="-10416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-37" baseline="-10416" dirty="0">
                <a:latin typeface="Arial"/>
                <a:cs typeface="Arial"/>
              </a:rPr>
              <a:t>2</a:t>
            </a:r>
            <a:r>
              <a:rPr lang="en-US" sz="3600" baseline="-10416" dirty="0">
                <a:latin typeface="Arial"/>
                <a:cs typeface="Arial"/>
              </a:rPr>
              <a:t> </a:t>
            </a:r>
            <a:r>
              <a:rPr lang="en-US" sz="3600" spc="-52" baseline="-10416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90" dirty="0">
                <a:latin typeface="Arial"/>
                <a:cs typeface="Arial"/>
              </a:rPr>
              <a:t>w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p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1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65" dirty="0">
                <a:latin typeface="Arial"/>
                <a:cs typeface="Arial"/>
              </a:rPr>
              <a:t>om</a:t>
            </a:r>
            <a:r>
              <a:rPr lang="en-US" spc="-20" dirty="0">
                <a:latin typeface="Arial"/>
                <a:cs typeface="Arial"/>
              </a:rPr>
              <a:t>p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0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30" dirty="0">
                <a:latin typeface="Arial"/>
                <a:cs typeface="Arial"/>
              </a:rPr>
              <a:t>gi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0" dirty="0">
                <a:latin typeface="Arial"/>
                <a:cs typeface="Arial"/>
              </a:rPr>
              <a:t>8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330"/>
              </a:spcBef>
            </a:pPr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1: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w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;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40" dirty="0">
                <a:latin typeface="Arial"/>
                <a:cs typeface="Arial"/>
              </a:rPr>
              <a:t>2: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w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36525">
              <a:lnSpc>
                <a:spcPct val="100000"/>
              </a:lnSpc>
              <a:spcBef>
                <a:spcPts val="330"/>
              </a:spcBef>
            </a:pP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pp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5" dirty="0">
                <a:latin typeface="Arial"/>
                <a:cs typeface="Arial"/>
              </a:rPr>
              <a:t>y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g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40" dirty="0">
                <a:latin typeface="Arial"/>
                <a:cs typeface="Arial"/>
              </a:rPr>
              <a:t>ogi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0" dirty="0">
                <a:latin typeface="Arial"/>
                <a:cs typeface="Arial"/>
              </a:rPr>
              <a:t>w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lang="en-US" sz="2400" dirty="0">
              <a:latin typeface="Times New Roman"/>
              <a:cs typeface="Times New Roman"/>
            </a:endParaRPr>
          </a:p>
          <a:p>
            <a:pPr marL="845820" indent="0">
              <a:lnSpc>
                <a:spcPct val="100000"/>
              </a:lnSpc>
              <a:buNone/>
            </a:pPr>
            <a:r>
              <a:rPr lang="en-US" spc="-55" dirty="0">
                <a:latin typeface="Lucida Sans Unicode"/>
                <a:cs typeface="Lucida Sans Unicode"/>
              </a:rPr>
              <a:t>β</a:t>
            </a:r>
            <a:r>
              <a:rPr lang="en-US" spc="10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70" dirty="0">
                <a:latin typeface="Arial"/>
                <a:cs typeface="Arial"/>
              </a:rPr>
              <a:t>7679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−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70" dirty="0">
                <a:latin typeface="Arial"/>
                <a:cs typeface="Arial"/>
              </a:rPr>
              <a:t>6816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spc="195" dirty="0">
                <a:latin typeface="Arial"/>
                <a:cs typeface="Arial"/>
              </a:rPr>
              <a:t>−</a:t>
            </a:r>
            <a:r>
              <a:rPr lang="en-US" spc="-70" dirty="0">
                <a:latin typeface="Arial"/>
                <a:cs typeface="Arial"/>
              </a:rPr>
              <a:t>0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r>
              <a:rPr lang="en-US" spc="-45" dirty="0">
                <a:latin typeface="Arial"/>
                <a:cs typeface="Arial"/>
              </a:rPr>
              <a:t>3664)</a:t>
            </a:r>
            <a:r>
              <a:rPr lang="en-US" sz="3600" i="1" spc="104" baseline="31250" dirty="0">
                <a:latin typeface="Lucida Sans"/>
                <a:cs typeface="Lucida Sans"/>
              </a:rPr>
              <a:t>T</a:t>
            </a:r>
            <a:r>
              <a:rPr lang="en-US" sz="3600" i="1" baseline="31250" dirty="0">
                <a:latin typeface="Lucida Sans"/>
                <a:cs typeface="Lucida Sans"/>
              </a:rPr>
              <a:t> </a:t>
            </a:r>
            <a:r>
              <a:rPr lang="en-US" sz="3600" i="1" spc="-75" baseline="31250" dirty="0">
                <a:latin typeface="Lucida Sans"/>
                <a:cs typeface="Lucida Sans"/>
              </a:rPr>
              <a:t> </a:t>
            </a:r>
            <a:r>
              <a:rPr lang="en-US" spc="-50" dirty="0">
                <a:latin typeface="Lucida Sans Unicode"/>
                <a:cs typeface="Lucida Sans Unicode"/>
              </a:rPr>
              <a:t>.</a:t>
            </a:r>
            <a:endParaRPr lang="en-US" dirty="0">
              <a:latin typeface="Lucida Sans Unicode"/>
              <a:cs typeface="Lucida Sans Unicode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32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8240-BA66-4C24-9F2C-70F64C800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BAEDF-627A-4F4B-BD45-59DE2B58F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183F8BC-A77E-40E3-9BF2-257BC4C0BC93}"/>
              </a:ext>
            </a:extLst>
          </p:cNvPr>
          <p:cNvGrpSpPr/>
          <p:nvPr/>
        </p:nvGrpSpPr>
        <p:grpSpPr>
          <a:xfrm>
            <a:off x="1168989" y="1972467"/>
            <a:ext cx="9442541" cy="5066007"/>
            <a:chOff x="471480" y="877593"/>
            <a:chExt cx="3514734" cy="2740929"/>
          </a:xfrm>
        </p:grpSpPr>
        <p:sp>
          <p:nvSpPr>
            <p:cNvPr id="4" name="object 5">
              <a:extLst>
                <a:ext uri="{FF2B5EF4-FFF2-40B4-BE49-F238E27FC236}">
                  <a16:creationId xmlns:a16="http://schemas.microsoft.com/office/drawing/2014/main" id="{50F9A494-D5E7-4E42-A3C1-78F6BFB4A403}"/>
                </a:ext>
              </a:extLst>
            </p:cNvPr>
            <p:cNvSpPr txBox="1"/>
            <p:nvPr/>
          </p:nvSpPr>
          <p:spPr>
            <a:xfrm>
              <a:off x="471480" y="877593"/>
              <a:ext cx="1948814" cy="147732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57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◮</a:t>
              </a:r>
              <a:r>
                <a:rPr sz="2400" spc="135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sz="2400" spc="65" dirty="0">
                  <a:latin typeface="Arial"/>
                  <a:cs typeface="Arial"/>
                </a:rPr>
                <a:t>T</a:t>
              </a:r>
              <a:r>
                <a:rPr sz="2400" spc="-50" dirty="0">
                  <a:latin typeface="Arial"/>
                  <a:cs typeface="Arial"/>
                </a:rPr>
                <a:t>h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20" dirty="0">
                  <a:latin typeface="Arial"/>
                  <a:cs typeface="Arial"/>
                </a:rPr>
                <a:t>p</a:t>
              </a:r>
              <a:r>
                <a:rPr sz="2400" spc="-105" dirty="0">
                  <a:latin typeface="Arial"/>
                  <a:cs typeface="Arial"/>
                </a:rPr>
                <a:t>os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-135" dirty="0">
                  <a:latin typeface="Arial"/>
                  <a:cs typeface="Arial"/>
                </a:rPr>
                <a:t>e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05" dirty="0">
                  <a:latin typeface="Arial"/>
                  <a:cs typeface="Arial"/>
                </a:rPr>
                <a:t>o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80" dirty="0">
                  <a:latin typeface="Arial"/>
                  <a:cs typeface="Arial"/>
                </a:rPr>
                <a:t>p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65" dirty="0">
                  <a:latin typeface="Arial"/>
                  <a:cs typeface="Arial"/>
                </a:rPr>
                <a:t>ob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-50" dirty="0">
                  <a:latin typeface="Arial"/>
                  <a:cs typeface="Arial"/>
                </a:rPr>
                <a:t>b</a:t>
              </a:r>
              <a:r>
                <a:rPr sz="2400" spc="10" dirty="0">
                  <a:latin typeface="Arial"/>
                  <a:cs typeface="Arial"/>
                </a:rPr>
                <a:t>ili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125" dirty="0">
                  <a:latin typeface="Arial"/>
                  <a:cs typeface="Arial"/>
                </a:rPr>
                <a:t>a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135" dirty="0">
                  <a:latin typeface="Arial"/>
                  <a:cs typeface="Arial"/>
                </a:rPr>
                <a:t>e</a:t>
              </a:r>
              <a:r>
                <a:rPr sz="2400" spc="-10" dirty="0">
                  <a:latin typeface="Arial"/>
                  <a:cs typeface="Arial"/>
                </a:rPr>
                <a:t>: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5" name="object 6">
              <a:extLst>
                <a:ext uri="{FF2B5EF4-FFF2-40B4-BE49-F238E27FC236}">
                  <a16:creationId xmlns:a16="http://schemas.microsoft.com/office/drawing/2014/main" id="{DC0A7D21-26AA-43E9-B146-D0124101C356}"/>
                </a:ext>
              </a:extLst>
            </p:cNvPr>
            <p:cNvSpPr txBox="1"/>
            <p:nvPr/>
          </p:nvSpPr>
          <p:spPr>
            <a:xfrm>
              <a:off x="871566" y="1268297"/>
              <a:ext cx="136906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45" dirty="0">
                  <a:latin typeface="Arial"/>
                  <a:cs typeface="Arial"/>
                </a:rPr>
                <a:t>P</a:t>
              </a:r>
              <a:r>
                <a:rPr sz="2400" i="1" dirty="0">
                  <a:latin typeface="Arial"/>
                  <a:cs typeface="Arial"/>
                </a:rPr>
                <a:t>r</a:t>
              </a:r>
              <a:r>
                <a:rPr sz="2400" i="1" spc="-19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140" dirty="0">
                  <a:latin typeface="Arial"/>
                  <a:cs typeface="Arial"/>
                </a:rPr>
                <a:t>G</a:t>
              </a:r>
              <a:r>
                <a:rPr sz="2400" i="1" spc="12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1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|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i="1" spc="140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dirty="0">
                  <a:latin typeface="Arial"/>
                  <a:cs typeface="Arial"/>
                </a:rPr>
                <a:t>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6" name="object 7">
              <a:extLst>
                <a:ext uri="{FF2B5EF4-FFF2-40B4-BE49-F238E27FC236}">
                  <a16:creationId xmlns:a16="http://schemas.microsoft.com/office/drawing/2014/main" id="{E0CFB9A4-0961-4F4B-AD14-3E275E8E6B4A}"/>
                </a:ext>
              </a:extLst>
            </p:cNvPr>
            <p:cNvSpPr/>
            <p:nvPr/>
          </p:nvSpPr>
          <p:spPr>
            <a:xfrm>
              <a:off x="2369499" y="1353955"/>
              <a:ext cx="1616710" cy="0"/>
            </a:xfrm>
            <a:custGeom>
              <a:avLst/>
              <a:gdLst/>
              <a:ahLst/>
              <a:cxnLst/>
              <a:rect l="l" t="t" r="r" b="b"/>
              <a:pathLst>
                <a:path w="1616710">
                  <a:moveTo>
                    <a:pt x="0" y="0"/>
                  </a:moveTo>
                  <a:lnTo>
                    <a:pt x="1616156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7" name="object 8">
              <a:extLst>
                <a:ext uri="{FF2B5EF4-FFF2-40B4-BE49-F238E27FC236}">
                  <a16:creationId xmlns:a16="http://schemas.microsoft.com/office/drawing/2014/main" id="{9FD3C409-168F-4C8C-AD61-E761CD659830}"/>
                </a:ext>
              </a:extLst>
            </p:cNvPr>
            <p:cNvSpPr txBox="1"/>
            <p:nvPr/>
          </p:nvSpPr>
          <p:spPr>
            <a:xfrm>
              <a:off x="2356804" y="1130661"/>
              <a:ext cx="1629410" cy="248786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2400" i="1" spc="-89" baseline="-20202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  <a:p>
              <a:pPr algn="ctr">
                <a:lnSpc>
                  <a:spcPct val="100000"/>
                </a:lnSpc>
                <a:spcBef>
                  <a:spcPts val="245"/>
                </a:spcBef>
              </a:pPr>
              <a:r>
                <a:rPr sz="2400" spc="-104" baseline="-15151" dirty="0">
                  <a:latin typeface="Arial"/>
                  <a:cs typeface="Arial"/>
                </a:rPr>
                <a:t>1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spc="292" baseline="-15151" dirty="0">
                  <a:latin typeface="Arial"/>
                  <a:cs typeface="Arial"/>
                </a:rPr>
                <a:t>+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i="1" spc="-89" baseline="-15151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</p:txBody>
        </p:sp>
        <p:sp>
          <p:nvSpPr>
            <p:cNvPr id="8" name="object 9">
              <a:extLst>
                <a:ext uri="{FF2B5EF4-FFF2-40B4-BE49-F238E27FC236}">
                  <a16:creationId xmlns:a16="http://schemas.microsoft.com/office/drawing/2014/main" id="{4DABD1B5-1023-461E-A84C-EC4A6E657A7C}"/>
                </a:ext>
              </a:extLst>
            </p:cNvPr>
            <p:cNvSpPr txBox="1"/>
            <p:nvPr/>
          </p:nvSpPr>
          <p:spPr>
            <a:xfrm>
              <a:off x="871566" y="1610083"/>
              <a:ext cx="136906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45" dirty="0">
                  <a:latin typeface="Arial"/>
                  <a:cs typeface="Arial"/>
                </a:rPr>
                <a:t>P</a:t>
              </a:r>
              <a:r>
                <a:rPr sz="2400" i="1" dirty="0">
                  <a:latin typeface="Arial"/>
                  <a:cs typeface="Arial"/>
                </a:rPr>
                <a:t>r</a:t>
              </a:r>
              <a:r>
                <a:rPr sz="2400" i="1" spc="-19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140" dirty="0">
                  <a:latin typeface="Arial"/>
                  <a:cs typeface="Arial"/>
                </a:rPr>
                <a:t>G</a:t>
              </a:r>
              <a:r>
                <a:rPr sz="2400" i="1" spc="12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2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|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i="1" spc="140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dirty="0">
                  <a:latin typeface="Arial"/>
                  <a:cs typeface="Arial"/>
                </a:rPr>
                <a:t>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9" name="object 10">
              <a:extLst>
                <a:ext uri="{FF2B5EF4-FFF2-40B4-BE49-F238E27FC236}">
                  <a16:creationId xmlns:a16="http://schemas.microsoft.com/office/drawing/2014/main" id="{EA5290CF-E771-4837-976D-8DD181815629}"/>
                </a:ext>
              </a:extLst>
            </p:cNvPr>
            <p:cNvSpPr/>
            <p:nvPr/>
          </p:nvSpPr>
          <p:spPr>
            <a:xfrm>
              <a:off x="2369499" y="1695748"/>
              <a:ext cx="1616710" cy="0"/>
            </a:xfrm>
            <a:custGeom>
              <a:avLst/>
              <a:gdLst/>
              <a:ahLst/>
              <a:cxnLst/>
              <a:rect l="l" t="t" r="r" b="b"/>
              <a:pathLst>
                <a:path w="1616710">
                  <a:moveTo>
                    <a:pt x="0" y="0"/>
                  </a:moveTo>
                  <a:lnTo>
                    <a:pt x="1616156" y="0"/>
                  </a:lnTo>
                </a:path>
              </a:pathLst>
            </a:custGeom>
            <a:ln w="553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0" name="object 11">
              <a:extLst>
                <a:ext uri="{FF2B5EF4-FFF2-40B4-BE49-F238E27FC236}">
                  <a16:creationId xmlns:a16="http://schemas.microsoft.com/office/drawing/2014/main" id="{38F4F72B-F28A-43B3-BEEF-FEF8EEC8034F}"/>
                </a:ext>
              </a:extLst>
            </p:cNvPr>
            <p:cNvSpPr txBox="1"/>
            <p:nvPr/>
          </p:nvSpPr>
          <p:spPr>
            <a:xfrm>
              <a:off x="2356804" y="1520039"/>
              <a:ext cx="1629410" cy="8005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065" algn="ctr">
                <a:lnSpc>
                  <a:spcPts val="1245"/>
                </a:lnSpc>
              </a:pPr>
              <a:r>
                <a:rPr sz="2400" spc="-70" dirty="0">
                  <a:latin typeface="Arial"/>
                  <a:cs typeface="Arial"/>
                </a:rPr>
                <a:t>1</a:t>
              </a:r>
              <a:endParaRPr sz="2400" dirty="0">
                <a:latin typeface="Arial"/>
                <a:cs typeface="Arial"/>
              </a:endParaRPr>
            </a:p>
            <a:p>
              <a:pPr algn="ctr">
                <a:lnSpc>
                  <a:spcPts val="1245"/>
                </a:lnSpc>
              </a:pPr>
              <a:r>
                <a:rPr sz="2400" spc="-104" baseline="-15151" dirty="0">
                  <a:latin typeface="Arial"/>
                  <a:cs typeface="Arial"/>
                </a:rPr>
                <a:t>1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spc="292" baseline="-15151" dirty="0">
                  <a:latin typeface="Arial"/>
                  <a:cs typeface="Arial"/>
                </a:rPr>
                <a:t>+</a:t>
              </a:r>
              <a:r>
                <a:rPr sz="2400" spc="-97" baseline="-15151" dirty="0">
                  <a:latin typeface="Arial"/>
                  <a:cs typeface="Arial"/>
                </a:rPr>
                <a:t> </a:t>
              </a:r>
              <a:r>
                <a:rPr sz="2400" i="1" spc="-89" baseline="-15151" dirty="0">
                  <a:latin typeface="Arial"/>
                  <a:cs typeface="Arial"/>
                </a:rPr>
                <a:t>e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7</a:t>
              </a:r>
              <a:r>
                <a:rPr sz="2400" spc="-25" dirty="0">
                  <a:latin typeface="Arial"/>
                  <a:cs typeface="Arial"/>
                </a:rPr>
                <a:t>9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8</a:t>
              </a:r>
              <a:r>
                <a:rPr sz="2400" spc="-30" dirty="0">
                  <a:latin typeface="Arial"/>
                  <a:cs typeface="Arial"/>
                </a:rPr>
                <a:t>1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44" baseline="-9259" dirty="0">
                  <a:latin typeface="Arial"/>
                  <a:cs typeface="Arial"/>
                </a:rPr>
                <a:t>1</a:t>
              </a:r>
              <a:r>
                <a:rPr sz="2400" spc="185" dirty="0">
                  <a:latin typeface="Arial"/>
                  <a:cs typeface="Arial"/>
                </a:rPr>
                <a:t>−</a:t>
              </a:r>
              <a:r>
                <a:rPr sz="2400" spc="-25" dirty="0">
                  <a:latin typeface="Arial"/>
                  <a:cs typeface="Arial"/>
                </a:rPr>
                <a:t>0</a:t>
              </a:r>
              <a:r>
                <a:rPr sz="2400" spc="-10" dirty="0">
                  <a:latin typeface="Tahoma"/>
                  <a:cs typeface="Tahoma"/>
                </a:rPr>
                <a:t>.</a:t>
              </a:r>
              <a:r>
                <a:rPr sz="2400" spc="-30" dirty="0">
                  <a:latin typeface="Arial"/>
                  <a:cs typeface="Arial"/>
                </a:rPr>
                <a:t>3</a:t>
              </a:r>
              <a:r>
                <a:rPr sz="2400" spc="-25" dirty="0">
                  <a:latin typeface="Arial"/>
                  <a:cs typeface="Arial"/>
                </a:rPr>
                <a:t>6</a:t>
              </a:r>
              <a:r>
                <a:rPr sz="2400" spc="-30" dirty="0">
                  <a:latin typeface="Arial"/>
                  <a:cs typeface="Arial"/>
                </a:rPr>
                <a:t>6</a:t>
              </a:r>
              <a:r>
                <a:rPr sz="2400" spc="-25" dirty="0">
                  <a:latin typeface="Arial"/>
                  <a:cs typeface="Arial"/>
                </a:rPr>
                <a:t>4</a:t>
              </a:r>
              <a:r>
                <a:rPr sz="2400" i="1" spc="60" dirty="0">
                  <a:latin typeface="Lucida Sans"/>
                  <a:cs typeface="Lucida Sans"/>
                </a:rPr>
                <a:t>X</a:t>
              </a:r>
              <a:r>
                <a:rPr sz="2400" spc="-30" baseline="-9259" dirty="0">
                  <a:latin typeface="Arial"/>
                  <a:cs typeface="Arial"/>
                </a:rPr>
                <a:t>2</a:t>
              </a:r>
              <a:endParaRPr sz="2400" baseline="-9259" dirty="0">
                <a:latin typeface="Arial"/>
                <a:cs typeface="Arial"/>
              </a:endParaRPr>
            </a:p>
          </p:txBody>
        </p:sp>
        <p:sp>
          <p:nvSpPr>
            <p:cNvPr id="11" name="object 12">
              <a:extLst>
                <a:ext uri="{FF2B5EF4-FFF2-40B4-BE49-F238E27FC236}">
                  <a16:creationId xmlns:a16="http://schemas.microsoft.com/office/drawing/2014/main" id="{95C79091-B0F3-4BFC-9A7E-4DAF2FBB678E}"/>
                </a:ext>
              </a:extLst>
            </p:cNvPr>
            <p:cNvSpPr txBox="1"/>
            <p:nvPr/>
          </p:nvSpPr>
          <p:spPr>
            <a:xfrm>
              <a:off x="471480" y="1967102"/>
              <a:ext cx="1609725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457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◮</a:t>
              </a:r>
              <a:r>
                <a:rPr sz="2400" spc="135" baseline="694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sz="2400" spc="65" dirty="0">
                  <a:latin typeface="Arial"/>
                  <a:cs typeface="Arial"/>
                </a:rPr>
                <a:t>T</a:t>
              </a:r>
              <a:r>
                <a:rPr sz="2400" spc="-50" dirty="0">
                  <a:latin typeface="Arial"/>
                  <a:cs typeface="Arial"/>
                </a:rPr>
                <a:t>h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-75" dirty="0">
                  <a:latin typeface="Arial"/>
                  <a:cs typeface="Arial"/>
                </a:rPr>
                <a:t>c</a:t>
              </a:r>
              <a:r>
                <a:rPr sz="2400" spc="10" dirty="0">
                  <a:latin typeface="Arial"/>
                  <a:cs typeface="Arial"/>
                </a:rPr>
                <a:t>l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-145" dirty="0">
                  <a:latin typeface="Arial"/>
                  <a:cs typeface="Arial"/>
                </a:rPr>
                <a:t>s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15" dirty="0">
                  <a:latin typeface="Arial"/>
                  <a:cs typeface="Arial"/>
                </a:rPr>
                <a:t>ifi</a:t>
              </a:r>
              <a:r>
                <a:rPr sz="2400" spc="-75" dirty="0">
                  <a:latin typeface="Arial"/>
                  <a:cs typeface="Arial"/>
                </a:rPr>
                <a:t>c</a:t>
              </a:r>
              <a:r>
                <a:rPr sz="2400" spc="-95" dirty="0">
                  <a:latin typeface="Arial"/>
                  <a:cs typeface="Arial"/>
                </a:rPr>
                <a:t>a</a:t>
              </a:r>
              <a:r>
                <a:rPr sz="2400" spc="80" dirty="0">
                  <a:latin typeface="Arial"/>
                  <a:cs typeface="Arial"/>
                </a:rPr>
                <a:t>t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65" dirty="0">
                  <a:latin typeface="Arial"/>
                  <a:cs typeface="Arial"/>
                </a:rPr>
                <a:t>on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dirty="0">
                  <a:latin typeface="Arial"/>
                  <a:cs typeface="Arial"/>
                </a:rPr>
                <a:t>r</a:t>
              </a:r>
              <a:r>
                <a:rPr sz="2400" spc="-50" dirty="0">
                  <a:latin typeface="Arial"/>
                  <a:cs typeface="Arial"/>
                </a:rPr>
                <a:t>u</a:t>
              </a:r>
              <a:r>
                <a:rPr sz="2400" spc="10" dirty="0">
                  <a:latin typeface="Arial"/>
                  <a:cs typeface="Arial"/>
                </a:rPr>
                <a:t>l</a:t>
              </a:r>
              <a:r>
                <a:rPr sz="2400" spc="-130" dirty="0">
                  <a:latin typeface="Arial"/>
                  <a:cs typeface="Arial"/>
                </a:rPr>
                <a:t>e</a:t>
              </a:r>
              <a:r>
                <a:rPr sz="2400" spc="55" dirty="0">
                  <a:latin typeface="Arial"/>
                  <a:cs typeface="Arial"/>
                </a:rPr>
                <a:t> </a:t>
              </a:r>
              <a:r>
                <a:rPr sz="2400" spc="10" dirty="0">
                  <a:latin typeface="Arial"/>
                  <a:cs typeface="Arial"/>
                </a:rPr>
                <a:t>i</a:t>
              </a:r>
              <a:r>
                <a:rPr sz="2400" spc="-140" dirty="0">
                  <a:latin typeface="Arial"/>
                  <a:cs typeface="Arial"/>
                </a:rPr>
                <a:t>s</a:t>
              </a:r>
              <a:r>
                <a:rPr sz="2400" spc="-10" dirty="0">
                  <a:latin typeface="Arial"/>
                  <a:cs typeface="Arial"/>
                </a:rPr>
                <a:t>:</a:t>
              </a:r>
              <a:endParaRPr sz="2400">
                <a:latin typeface="Arial"/>
                <a:cs typeface="Arial"/>
              </a:endParaRPr>
            </a:p>
          </p:txBody>
        </p:sp>
        <p:sp>
          <p:nvSpPr>
            <p:cNvPr id="12" name="object 13">
              <a:extLst>
                <a:ext uri="{FF2B5EF4-FFF2-40B4-BE49-F238E27FC236}">
                  <a16:creationId xmlns:a16="http://schemas.microsoft.com/office/drawing/2014/main" id="{1CA991FE-8288-4B62-A429-8D2CBEF0DEDB}"/>
                </a:ext>
              </a:extLst>
            </p:cNvPr>
            <p:cNvSpPr txBox="1"/>
            <p:nvPr/>
          </p:nvSpPr>
          <p:spPr>
            <a:xfrm>
              <a:off x="817523" y="2233232"/>
              <a:ext cx="740410" cy="73866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i="1" spc="-715" dirty="0">
                  <a:latin typeface="Arial"/>
                  <a:cs typeface="Arial"/>
                </a:rPr>
                <a:t>G</a:t>
              </a:r>
              <a:r>
                <a:rPr sz="2400" spc="262" baseline="12626" dirty="0">
                  <a:latin typeface="Arial"/>
                  <a:cs typeface="Arial"/>
                </a:rPr>
                <a:t>ˆ</a:t>
              </a:r>
              <a:r>
                <a:rPr sz="2400" spc="-225" baseline="12626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(</a:t>
              </a:r>
              <a:r>
                <a:rPr sz="2400" i="1" spc="-50" dirty="0">
                  <a:latin typeface="Arial"/>
                  <a:cs typeface="Arial"/>
                </a:rPr>
                <a:t>x</a:t>
              </a:r>
              <a:r>
                <a:rPr sz="2400" i="1" spc="-210" dirty="0">
                  <a:latin typeface="Arial"/>
                  <a:cs typeface="Arial"/>
                </a:rPr>
                <a:t> </a:t>
              </a:r>
              <a:r>
                <a:rPr sz="2400" spc="55" dirty="0">
                  <a:latin typeface="Arial"/>
                  <a:cs typeface="Arial"/>
                </a:rPr>
                <a:t>)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=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765" baseline="78282" dirty="0">
                  <a:latin typeface="Arial"/>
                  <a:cs typeface="Arial"/>
                </a:rPr>
                <a:t> </a:t>
              </a:r>
              <a:r>
                <a:rPr sz="2400" baseline="78282" dirty="0">
                  <a:latin typeface="Arial"/>
                  <a:cs typeface="Arial"/>
                </a:rPr>
                <a:t> </a:t>
              </a:r>
              <a:r>
                <a:rPr sz="2400" spc="-172" baseline="78282" dirty="0">
                  <a:latin typeface="Arial"/>
                  <a:cs typeface="Arial"/>
                </a:rPr>
                <a:t> </a:t>
              </a:r>
              <a:r>
                <a:rPr sz="2400" spc="-104" baseline="35353" dirty="0">
                  <a:latin typeface="Arial"/>
                  <a:cs typeface="Arial"/>
                </a:rPr>
                <a:t>1</a:t>
              </a:r>
              <a:endParaRPr sz="2400" baseline="35353" dirty="0">
                <a:latin typeface="Arial"/>
                <a:cs typeface="Arial"/>
              </a:endParaRPr>
            </a:p>
          </p:txBody>
        </p:sp>
        <p:sp>
          <p:nvSpPr>
            <p:cNvPr id="13" name="object 14">
              <a:extLst>
                <a:ext uri="{FF2B5EF4-FFF2-40B4-BE49-F238E27FC236}">
                  <a16:creationId xmlns:a16="http://schemas.microsoft.com/office/drawing/2014/main" id="{0E01BE87-D727-45DD-972E-122BC43C2615}"/>
                </a:ext>
              </a:extLst>
            </p:cNvPr>
            <p:cNvSpPr txBox="1"/>
            <p:nvPr/>
          </p:nvSpPr>
          <p:spPr>
            <a:xfrm>
              <a:off x="1658497" y="2237029"/>
              <a:ext cx="2077720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7679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6816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1</a:t>
              </a:r>
              <a:r>
                <a:rPr sz="2400" spc="104" baseline="-10416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3664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2</a:t>
              </a:r>
              <a:r>
                <a:rPr sz="2400" baseline="-10416" dirty="0">
                  <a:latin typeface="Arial"/>
                  <a:cs typeface="Arial"/>
                </a:rPr>
                <a:t> </a:t>
              </a:r>
              <a:r>
                <a:rPr sz="2400" spc="-142" baseline="-10416" dirty="0">
                  <a:latin typeface="Arial"/>
                  <a:cs typeface="Arial"/>
                </a:rPr>
                <a:t> </a:t>
              </a:r>
              <a:r>
                <a:rPr sz="2400" spc="240" dirty="0">
                  <a:latin typeface="Arial"/>
                  <a:cs typeface="Arial"/>
                </a:rPr>
                <a:t>≥</a:t>
              </a:r>
              <a:r>
                <a:rPr sz="2400" spc="-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endParaRPr sz="2400" dirty="0">
                <a:latin typeface="Arial"/>
                <a:cs typeface="Arial"/>
              </a:endParaRPr>
            </a:p>
          </p:txBody>
        </p:sp>
        <p:sp>
          <p:nvSpPr>
            <p:cNvPr id="14" name="object 15">
              <a:extLst>
                <a:ext uri="{FF2B5EF4-FFF2-40B4-BE49-F238E27FC236}">
                  <a16:creationId xmlns:a16="http://schemas.microsoft.com/office/drawing/2014/main" id="{F5AFF410-6561-45DD-865A-BD4C49C3D461}"/>
                </a:ext>
              </a:extLst>
            </p:cNvPr>
            <p:cNvSpPr txBox="1"/>
            <p:nvPr/>
          </p:nvSpPr>
          <p:spPr>
            <a:xfrm>
              <a:off x="1462741" y="2409110"/>
              <a:ext cx="2273935" cy="110799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400" spc="-70" dirty="0">
                  <a:latin typeface="Arial"/>
                  <a:cs typeface="Arial"/>
                </a:rPr>
                <a:t>2  </a:t>
              </a:r>
              <a:r>
                <a:rPr sz="2400" spc="7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7679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6816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1</a:t>
              </a:r>
              <a:r>
                <a:rPr sz="2400" spc="104" baseline="-10416" dirty="0">
                  <a:latin typeface="Arial"/>
                  <a:cs typeface="Arial"/>
                </a:rPr>
                <a:t> </a:t>
              </a:r>
              <a:r>
                <a:rPr sz="2400" spc="195" dirty="0">
                  <a:latin typeface="Arial"/>
                  <a:cs typeface="Arial"/>
                </a:rPr>
                <a:t>−</a:t>
              </a:r>
              <a:r>
                <a:rPr sz="2400" spc="-65" dirty="0">
                  <a:latin typeface="Arial"/>
                  <a:cs typeface="Arial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r>
                <a:rPr sz="2400" spc="-50" dirty="0">
                  <a:latin typeface="Lucida Sans Unicode"/>
                  <a:cs typeface="Lucida Sans Unicode"/>
                </a:rPr>
                <a:t>.</a:t>
              </a:r>
              <a:r>
                <a:rPr sz="2400" spc="-70" dirty="0">
                  <a:latin typeface="Arial"/>
                  <a:cs typeface="Arial"/>
                </a:rPr>
                <a:t>3664</a:t>
              </a:r>
              <a:r>
                <a:rPr sz="2400" i="1" spc="-10" dirty="0">
                  <a:latin typeface="Arial"/>
                  <a:cs typeface="Arial"/>
                </a:rPr>
                <a:t>X</a:t>
              </a:r>
              <a:r>
                <a:rPr sz="2400" spc="-37" baseline="-10416" dirty="0">
                  <a:latin typeface="Arial"/>
                  <a:cs typeface="Arial"/>
                </a:rPr>
                <a:t>2</a:t>
              </a:r>
              <a:r>
                <a:rPr sz="2400" baseline="-10416" dirty="0">
                  <a:latin typeface="Arial"/>
                  <a:cs typeface="Arial"/>
                </a:rPr>
                <a:t> </a:t>
              </a:r>
              <a:r>
                <a:rPr sz="2400" spc="-142" baseline="-10416" dirty="0">
                  <a:latin typeface="Arial"/>
                  <a:cs typeface="Arial"/>
                </a:rPr>
                <a:t> </a:t>
              </a:r>
              <a:r>
                <a:rPr sz="2400" spc="-35" dirty="0">
                  <a:latin typeface="Lucida Sans Unicode"/>
                  <a:cs typeface="Lucida Sans Unicode"/>
                </a:rPr>
                <a:t>&lt;</a:t>
              </a:r>
              <a:r>
                <a:rPr sz="2400" spc="-45" dirty="0">
                  <a:latin typeface="Lucida Sans Unicode"/>
                  <a:cs typeface="Lucida Sans Unicode"/>
                </a:rPr>
                <a:t> </a:t>
              </a:r>
              <a:r>
                <a:rPr sz="2400" spc="-70" dirty="0">
                  <a:latin typeface="Arial"/>
                  <a:cs typeface="Arial"/>
                </a:rPr>
                <a:t>0</a:t>
              </a:r>
              <a:endParaRPr sz="2400" dirty="0"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615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A067C0-D04E-4EEF-8D9E-2EFA66DA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5024" y="453172"/>
            <a:ext cx="9831026" cy="4507865"/>
          </a:xfrm>
        </p:spPr>
        <p:txBody>
          <a:bodyPr/>
          <a:lstStyle/>
          <a:p>
            <a:pPr marL="0" indent="0">
              <a:buNone/>
            </a:pPr>
            <a:r>
              <a:rPr lang="en-US" spc="-135" dirty="0">
                <a:latin typeface="Arial"/>
                <a:cs typeface="Arial"/>
              </a:rPr>
              <a:t>S</a:t>
            </a:r>
            <a:r>
              <a:rPr lang="en-US" spc="-30" dirty="0">
                <a:latin typeface="Arial"/>
                <a:cs typeface="Arial"/>
              </a:rPr>
              <a:t>ol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30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40" dirty="0">
                <a:latin typeface="Arial"/>
                <a:cs typeface="Arial"/>
              </a:rPr>
              <a:t>ogi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35" dirty="0">
                <a:latin typeface="Arial"/>
                <a:cs typeface="Arial"/>
              </a:rPr>
              <a:t>gr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0" dirty="0">
                <a:latin typeface="Arial"/>
                <a:cs typeface="Arial"/>
              </a:rPr>
              <a:t>.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15" dirty="0">
                <a:latin typeface="Arial"/>
                <a:cs typeface="Arial"/>
              </a:rPr>
              <a:t>D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2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li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5" dirty="0">
                <a:latin typeface="Arial"/>
                <a:cs typeface="Arial"/>
              </a:rPr>
              <a:t>ob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80" dirty="0">
                <a:latin typeface="Arial"/>
                <a:cs typeface="Arial"/>
              </a:rPr>
              <a:t>b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5563B1A5-C03C-457D-8C95-1E5D5EC0E203}"/>
              </a:ext>
            </a:extLst>
          </p:cNvPr>
          <p:cNvSpPr/>
          <p:nvPr/>
        </p:nvSpPr>
        <p:spPr>
          <a:xfrm>
            <a:off x="2809358" y="1909255"/>
            <a:ext cx="6982357" cy="47194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84177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0A6CD-C992-4897-850A-6BC9ACEEE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1372334"/>
            <a:ext cx="11079480" cy="1103630"/>
          </a:xfrm>
        </p:spPr>
        <p:txBody>
          <a:bodyPr/>
          <a:lstStyle/>
          <a:p>
            <a:r>
              <a:rPr lang="en-US" dirty="0"/>
              <a:t> Discriminant Analysis</a:t>
            </a:r>
          </a:p>
        </p:txBody>
      </p:sp>
    </p:spTree>
    <p:extLst>
      <p:ext uri="{BB962C8B-B14F-4D97-AF65-F5344CB8AC3E}">
        <p14:creationId xmlns:p14="http://schemas.microsoft.com/office/powerpoint/2010/main" val="39378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B1D9E-6B38-4215-B39C-FD52467AC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Bayes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76B15-5AF4-478D-9768-5F343DDF5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6" y="1175067"/>
            <a:ext cx="9831026" cy="4507865"/>
          </a:xfrm>
        </p:spPr>
        <p:txBody>
          <a:bodyPr>
            <a:normAutofit lnSpcReduction="10000"/>
          </a:bodyPr>
          <a:lstStyle/>
          <a:p>
            <a:r>
              <a:rPr lang="en-US" sz="2400" spc="6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ili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5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2800" i="1" spc="-82" baseline="-13888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</a:p>
          <a:p>
            <a:pPr lvl="1"/>
            <a:r>
              <a:rPr lang="en-US" sz="2000" spc="-220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2400" i="1" spc="-67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7" baseline="-11904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ll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55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0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75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5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qu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es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20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0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000" spc="-12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000" spc="-6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000" spc="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0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000" spc="-4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000" spc="-65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20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0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se</a:t>
            </a:r>
            <a:r>
              <a:rPr lang="en-US" sz="20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spc="6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-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13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0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i="1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0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140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z="2400" i="1" spc="1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400"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14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20" dirty="0" err="1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i="1" spc="-82" baseline="-13888" dirty="0" err="1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400" i="1" spc="-209" baseline="-1388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2400" i="1" spc="-50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i="1" spc="-21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spc="135" baseline="6944" dirty="0">
                <a:solidFill>
                  <a:srgbClr val="3232B2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12700">
              <a:lnSpc>
                <a:spcPct val="100000"/>
              </a:lnSpc>
            </a:pP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pu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-11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3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ili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2400" spc="-1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Obtain classifier B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5" dirty="0">
                <a:latin typeface="Helvetica" panose="020B0604020202020204" pitchFamily="34" charset="0"/>
                <a:cs typeface="Helvetica" panose="020B0604020202020204" pitchFamily="34" charset="0"/>
              </a:rPr>
              <a:t>MA</a:t>
            </a:r>
            <a:r>
              <a:rPr lang="en-US" sz="2400" spc="-45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8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0-</a:t>
            </a:r>
            <a:r>
              <a:rPr lang="en-US" sz="2400" spc="-70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10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0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5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CC9AC-9E24-4FCE-88E1-3EC185147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697" y="1998561"/>
            <a:ext cx="3521123" cy="6455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74263A-FD69-4B33-8C55-26AEA0DB4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603" y="3806805"/>
            <a:ext cx="4463313" cy="8793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A2422C-EC4C-4645-867D-2ABBA313CE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0060" y="5448147"/>
            <a:ext cx="4881308" cy="11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29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125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pc="-11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-3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pc="-35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80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7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3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pc="-7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pc="-6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pc="-10" dirty="0">
                <a:latin typeface="Helvetica" panose="020B0604020202020204" pitchFamily="34" charset="0"/>
                <a:cs typeface="Helvetica" panose="020B0604020202020204" pitchFamily="34" charset="0"/>
              </a:rPr>
              <a:t>Assumption 1: Mu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55" dirty="0">
                <a:latin typeface="Helvetica" panose="020B0604020202020204" pitchFamily="34" charset="0"/>
                <a:cs typeface="Helvetica" panose="020B0604020202020204" pitchFamily="34" charset="0"/>
              </a:rPr>
              <a:t>v</a:t>
            </a:r>
            <a:r>
              <a:rPr lang="en-US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pc="-130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pc="-140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50" dirty="0">
                <a:latin typeface="Helvetica" panose="020B0604020202020204" pitchFamily="34" charset="0"/>
                <a:cs typeface="Helvetica" panose="020B0604020202020204" pitchFamily="34" charset="0"/>
              </a:rPr>
              <a:t>u</a:t>
            </a:r>
            <a:r>
              <a:rPr lang="en-US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pc="-5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2700">
              <a:lnSpc>
                <a:spcPct val="100000"/>
              </a:lnSpc>
            </a:pPr>
            <a:r>
              <a:rPr lang="en-US" spc="-25" dirty="0">
                <a:latin typeface="Arial"/>
                <a:cs typeface="Arial"/>
              </a:rPr>
              <a:t>Assumption 2:  </a:t>
            </a:r>
            <a:r>
              <a:rPr lang="en-US" spc="95" dirty="0" err="1">
                <a:latin typeface="Arial"/>
                <a:cs typeface="Arial"/>
              </a:rPr>
              <a:t>Σ</a:t>
            </a:r>
            <a:r>
              <a:rPr lang="en-US" sz="3600" i="1" spc="-82" baseline="-13888" dirty="0" err="1">
                <a:latin typeface="Lucida Sans"/>
                <a:cs typeface="Lucida Sans"/>
              </a:rPr>
              <a:t>k</a:t>
            </a:r>
            <a:r>
              <a:rPr lang="en-US" sz="3600" i="1" baseline="-13888" dirty="0">
                <a:latin typeface="Lucida Sans"/>
                <a:cs typeface="Lucida Sans"/>
              </a:rPr>
              <a:t> </a:t>
            </a:r>
            <a:r>
              <a:rPr lang="en-US" sz="3600" i="1" spc="-135" baseline="-13888" dirty="0">
                <a:latin typeface="Lucida Sans"/>
                <a:cs typeface="Lucida Sans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95" dirty="0">
                <a:latin typeface="Arial"/>
                <a:cs typeface="Arial"/>
              </a:rPr>
              <a:t>Σ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375" dirty="0">
                <a:latin typeface="Lucida Sans Unicode"/>
                <a:cs typeface="Lucida Sans Unicode"/>
              </a:rPr>
              <a:t>∀</a:t>
            </a:r>
            <a:r>
              <a:rPr lang="en-US" i="1" spc="65" dirty="0">
                <a:latin typeface="Arial"/>
                <a:cs typeface="Arial"/>
              </a:rPr>
              <a:t>k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469900" lvl="1">
              <a:lnSpc>
                <a:spcPct val="100000"/>
              </a:lnSpc>
            </a:pPr>
            <a:r>
              <a:rPr lang="en-US" sz="3200" spc="135" baseline="6944" dirty="0">
                <a:latin typeface="MS Gothic"/>
                <a:cs typeface="MS Gothic"/>
              </a:rPr>
              <a:t> </a:t>
            </a:r>
            <a:r>
              <a:rPr lang="en-US" spc="65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0" dirty="0">
                <a:latin typeface="Arial"/>
                <a:cs typeface="Arial"/>
              </a:rPr>
              <a:t>G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bu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of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2E7388-25D8-4E32-910D-F1A736B1F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816" y="2185099"/>
            <a:ext cx="7020367" cy="97222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</p:spTree>
    <p:extLst>
      <p:ext uri="{BB962C8B-B14F-4D97-AF65-F5344CB8AC3E}">
        <p14:creationId xmlns:p14="http://schemas.microsoft.com/office/powerpoint/2010/main" val="1416602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Hello!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 dirty="0">
                <a:solidFill>
                  <a:srgbClr val="2185C5"/>
                </a:solidFill>
              </a:rPr>
              <a:t>I am Jayden Smith</a:t>
            </a: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</a:t>
            </a:r>
            <a:r>
              <a:rPr lang="en-US" sz="2400" dirty="0" err="1"/>
              <a:t>managment</a:t>
            </a:r>
            <a:endParaRPr sz="2400" dirty="0"/>
          </a:p>
        </p:txBody>
      </p:sp>
      <p:pic>
        <p:nvPicPr>
          <p:cNvPr id="105" name="Google Shape;105;p14" descr="cat_bn.jpg"/>
          <p:cNvPicPr preferRelativeResize="0"/>
          <p:nvPr/>
        </p:nvPicPr>
        <p:blipFill rotWithShape="1">
          <a:blip r:embed="rId3">
            <a:alphaModFix/>
          </a:blip>
          <a:srcRect l="41832" r="32044" b="1419"/>
          <a:stretch/>
        </p:blipFill>
        <p:spPr>
          <a:xfrm>
            <a:off x="10400500" y="21353"/>
            <a:ext cx="1791500" cy="67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5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dirty="0">
                <a:cs typeface="Tahoma"/>
              </a:rPr>
              <a:t>i</a:t>
            </a:r>
            <a:r>
              <a:rPr lang="en-US" spc="-95" dirty="0">
                <a:cs typeface="Tahoma"/>
              </a:rPr>
              <a:t>s</a:t>
            </a:r>
            <a:r>
              <a:rPr lang="en-US" spc="-30" dirty="0">
                <a:cs typeface="Tahoma"/>
              </a:rPr>
              <a:t>c</a:t>
            </a:r>
            <a:r>
              <a:rPr lang="en-US" spc="-35" dirty="0">
                <a:cs typeface="Tahoma"/>
              </a:rPr>
              <a:t>r</a:t>
            </a:r>
            <a:r>
              <a:rPr lang="en-US" spc="5" dirty="0">
                <a:cs typeface="Tahoma"/>
              </a:rPr>
              <a:t>i</a:t>
            </a:r>
            <a:r>
              <a:rPr lang="en-US" spc="-80" dirty="0">
                <a:cs typeface="Tahoma"/>
              </a:rPr>
              <a:t>m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spc="-65" dirty="0">
                <a:cs typeface="Tahoma"/>
              </a:rPr>
              <a:t>n</a:t>
            </a:r>
            <a:r>
              <a:rPr lang="en-US" spc="35" dirty="0">
                <a:cs typeface="Tahoma"/>
              </a:rPr>
              <a:t>t</a:t>
            </a:r>
            <a:r>
              <a:rPr lang="en-US" spc="30" dirty="0">
                <a:cs typeface="Tahoma"/>
              </a:rPr>
              <a:t> </a:t>
            </a:r>
            <a:r>
              <a:rPr lang="en-US" spc="5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dirty="0">
                <a:cs typeface="Tahoma"/>
              </a:rPr>
              <a:t>l</a:t>
            </a:r>
            <a:r>
              <a:rPr lang="en-US" spc="-65" dirty="0">
                <a:cs typeface="Tahoma"/>
              </a:rPr>
              <a:t>y</a:t>
            </a:r>
            <a:r>
              <a:rPr lang="en-US" spc="-95" dirty="0">
                <a:cs typeface="Tahoma"/>
              </a:rPr>
              <a:t>s</a:t>
            </a:r>
            <a:r>
              <a:rPr lang="en-US" spc="5" dirty="0">
                <a:cs typeface="Tahoma"/>
              </a:rPr>
              <a:t>i</a:t>
            </a:r>
            <a:r>
              <a:rPr lang="en-US" spc="-90" dirty="0">
                <a:cs typeface="Tahoma"/>
              </a:rPr>
              <a:t>s</a:t>
            </a:r>
            <a:endParaRPr lang="en-US" dirty="0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E5589E55-FA24-4B6E-96C0-46A7B93B69E5}"/>
              </a:ext>
            </a:extLst>
          </p:cNvPr>
          <p:cNvSpPr/>
          <p:nvPr/>
        </p:nvSpPr>
        <p:spPr>
          <a:xfrm>
            <a:off x="2741757" y="1277655"/>
            <a:ext cx="7028543" cy="51185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650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55" dirty="0">
                <a:cs typeface="Tahoma"/>
              </a:rPr>
              <a:t>L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125" dirty="0">
                <a:cs typeface="Tahoma"/>
              </a:rPr>
              <a:t>e</a:t>
            </a:r>
            <a:r>
              <a:rPr lang="en-US" spc="-110" dirty="0">
                <a:cs typeface="Tahoma"/>
              </a:rPr>
              <a:t>a</a:t>
            </a:r>
            <a:r>
              <a:rPr lang="en-US" spc="-35" dirty="0">
                <a:cs typeface="Tahoma"/>
              </a:rPr>
              <a:t>r</a:t>
            </a:r>
            <a:r>
              <a:rPr lang="en-US" spc="30" dirty="0">
                <a:cs typeface="Tahoma"/>
              </a:rPr>
              <a:t> </a:t>
            </a:r>
            <a:r>
              <a:rPr lang="en-US" spc="55" dirty="0">
                <a:cs typeface="Tahoma"/>
              </a:rPr>
              <a:t>D</a:t>
            </a:r>
            <a:r>
              <a:rPr lang="en-US" dirty="0">
                <a:cs typeface="Tahoma"/>
              </a:rPr>
              <a:t>i</a:t>
            </a:r>
            <a:r>
              <a:rPr lang="en-US" spc="-95" dirty="0">
                <a:cs typeface="Tahoma"/>
              </a:rPr>
              <a:t>s</a:t>
            </a:r>
            <a:r>
              <a:rPr lang="en-US" spc="-30" dirty="0">
                <a:cs typeface="Tahoma"/>
              </a:rPr>
              <a:t>c</a:t>
            </a:r>
            <a:r>
              <a:rPr lang="en-US" spc="-35" dirty="0">
                <a:cs typeface="Tahoma"/>
              </a:rPr>
              <a:t>r</a:t>
            </a:r>
            <a:r>
              <a:rPr lang="en-US" spc="5" dirty="0">
                <a:cs typeface="Tahoma"/>
              </a:rPr>
              <a:t>i</a:t>
            </a:r>
            <a:r>
              <a:rPr lang="en-US" spc="-80" dirty="0">
                <a:cs typeface="Tahoma"/>
              </a:rPr>
              <a:t>m</a:t>
            </a:r>
            <a:r>
              <a:rPr lang="en-US" dirty="0">
                <a:cs typeface="Tahoma"/>
              </a:rPr>
              <a:t>i</a:t>
            </a:r>
            <a:r>
              <a:rPr lang="en-US" spc="-65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spc="-65" dirty="0">
                <a:cs typeface="Tahoma"/>
              </a:rPr>
              <a:t>n</a:t>
            </a:r>
            <a:r>
              <a:rPr lang="en-US" spc="35" dirty="0">
                <a:cs typeface="Tahoma"/>
              </a:rPr>
              <a:t>t</a:t>
            </a:r>
            <a:r>
              <a:rPr lang="en-US" spc="30" dirty="0">
                <a:cs typeface="Tahoma"/>
              </a:rPr>
              <a:t> </a:t>
            </a:r>
            <a:r>
              <a:rPr lang="en-US" spc="5" dirty="0">
                <a:cs typeface="Tahoma"/>
              </a:rPr>
              <a:t>A</a:t>
            </a:r>
            <a:r>
              <a:rPr lang="en-US" dirty="0">
                <a:cs typeface="Tahoma"/>
              </a:rPr>
              <a:t>n</a:t>
            </a:r>
            <a:r>
              <a:rPr lang="en-US" spc="-70" dirty="0">
                <a:cs typeface="Tahoma"/>
              </a:rPr>
              <a:t>a</a:t>
            </a:r>
            <a:r>
              <a:rPr lang="en-US" dirty="0">
                <a:cs typeface="Tahoma"/>
              </a:rPr>
              <a:t>l</a:t>
            </a:r>
            <a:r>
              <a:rPr lang="en-US" spc="-65" dirty="0">
                <a:cs typeface="Tahoma"/>
              </a:rPr>
              <a:t>y</a:t>
            </a:r>
            <a:r>
              <a:rPr lang="en-US" spc="-95" dirty="0">
                <a:cs typeface="Tahoma"/>
              </a:rPr>
              <a:t>s</a:t>
            </a:r>
            <a:r>
              <a:rPr lang="en-US" spc="5" dirty="0">
                <a:cs typeface="Tahoma"/>
              </a:rPr>
              <a:t>i</a:t>
            </a:r>
            <a:r>
              <a:rPr lang="en-US" spc="-90" dirty="0">
                <a:cs typeface="Tahoma"/>
              </a:rPr>
              <a:t>s</a:t>
            </a:r>
            <a:endParaRPr lang="en-US" dirty="0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BE4FFD46-139D-4106-BCEA-0CDAF727A699}"/>
              </a:ext>
            </a:extLst>
          </p:cNvPr>
          <p:cNvSpPr/>
          <p:nvPr/>
        </p:nvSpPr>
        <p:spPr>
          <a:xfrm>
            <a:off x="702399" y="1716067"/>
            <a:ext cx="4959365" cy="3848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A89D7D9C-DAC8-41FB-8640-C9BAE4DD54DA}"/>
              </a:ext>
            </a:extLst>
          </p:cNvPr>
          <p:cNvSpPr/>
          <p:nvPr/>
        </p:nvSpPr>
        <p:spPr>
          <a:xfrm>
            <a:off x="6283888" y="1835229"/>
            <a:ext cx="5146111" cy="3848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8674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Optimal Classifier, </a:t>
            </a:r>
            <a:r>
              <a:rPr lang="en-US" i="1" spc="-715" dirty="0">
                <a:latin typeface="Arial"/>
                <a:cs typeface="Arial"/>
              </a:rPr>
              <a:t>G</a:t>
            </a:r>
            <a:r>
              <a:rPr lang="en-US" sz="6000" spc="262" baseline="12626" dirty="0">
                <a:latin typeface="Arial"/>
                <a:cs typeface="Arial"/>
              </a:rPr>
              <a:t>ˆ</a:t>
            </a:r>
            <a:r>
              <a:rPr lang="en-US" sz="6000" spc="-225" baseline="12626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dirty="0">
                <a:latin typeface="Arial"/>
                <a:cs typeface="Arial"/>
              </a:rPr>
              <a:t> </a:t>
            </a:r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A093B85-464A-4F25-80F3-F604F159517C}"/>
              </a:ext>
            </a:extLst>
          </p:cNvPr>
          <p:cNvGrpSpPr/>
          <p:nvPr/>
        </p:nvGrpSpPr>
        <p:grpSpPr>
          <a:xfrm>
            <a:off x="1413837" y="1795529"/>
            <a:ext cx="10206588" cy="2745188"/>
            <a:chOff x="1376259" y="1332066"/>
            <a:chExt cx="10206588" cy="2745188"/>
          </a:xfrm>
        </p:grpSpPr>
        <p:sp>
          <p:nvSpPr>
            <p:cNvPr id="68" name="object 6">
              <a:extLst>
                <a:ext uri="{FF2B5EF4-FFF2-40B4-BE49-F238E27FC236}">
                  <a16:creationId xmlns:a16="http://schemas.microsoft.com/office/drawing/2014/main" id="{B53DD08F-6D6A-43AD-8255-BF4FDF4885C1}"/>
                </a:ext>
              </a:extLst>
            </p:cNvPr>
            <p:cNvSpPr txBox="1"/>
            <p:nvPr/>
          </p:nvSpPr>
          <p:spPr>
            <a:xfrm>
              <a:off x="1376259" y="1332066"/>
              <a:ext cx="1708470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i="1" spc="-715" dirty="0">
                  <a:latin typeface="Arial"/>
                  <a:cs typeface="Arial"/>
                </a:rPr>
                <a:t>G</a:t>
              </a:r>
              <a:r>
                <a:rPr sz="4000" spc="262" baseline="12626" dirty="0">
                  <a:latin typeface="Arial"/>
                  <a:cs typeface="Arial"/>
                </a:rPr>
                <a:t>ˆ</a:t>
              </a:r>
              <a:r>
                <a:rPr sz="4000" spc="-225" baseline="12626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-21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69" name="object 7">
              <a:extLst>
                <a:ext uri="{FF2B5EF4-FFF2-40B4-BE49-F238E27FC236}">
                  <a16:creationId xmlns:a16="http://schemas.microsoft.com/office/drawing/2014/main" id="{5DC1D89E-7ECE-44E3-8997-BF45DF8392F1}"/>
                </a:ext>
              </a:extLst>
            </p:cNvPr>
            <p:cNvSpPr txBox="1"/>
            <p:nvPr/>
          </p:nvSpPr>
          <p:spPr>
            <a:xfrm>
              <a:off x="2655779" y="1547510"/>
              <a:ext cx="5830847" cy="80278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80"/>
                </a:lnSpc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-125" dirty="0" err="1">
                  <a:latin typeface="Arial"/>
                  <a:cs typeface="Arial"/>
                </a:rPr>
                <a:t>a</a:t>
              </a:r>
              <a:r>
                <a:rPr sz="2800" dirty="0" err="1">
                  <a:latin typeface="Arial"/>
                  <a:cs typeface="Arial"/>
                </a:rPr>
                <a:t>r</a:t>
              </a:r>
              <a:r>
                <a:rPr sz="2800" spc="-70" dirty="0" err="1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sz="2800" i="1" spc="-45" dirty="0">
                  <a:latin typeface="Arial"/>
                  <a:cs typeface="Arial"/>
                </a:rPr>
                <a:t>P</a:t>
              </a:r>
              <a:r>
                <a:rPr sz="2800" i="1" dirty="0">
                  <a:latin typeface="Arial"/>
                  <a:cs typeface="Arial"/>
                </a:rPr>
                <a:t>r</a:t>
              </a:r>
              <a:r>
                <a:rPr sz="2800" i="1" spc="-19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140" dirty="0">
                  <a:latin typeface="Arial"/>
                  <a:cs typeface="Arial"/>
                </a:rPr>
                <a:t>G</a:t>
              </a:r>
              <a:r>
                <a:rPr sz="2800" i="1" spc="12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i="1" spc="-25" dirty="0">
                  <a:latin typeface="Arial"/>
                  <a:cs typeface="Arial"/>
                </a:rPr>
                <a:t>k</a:t>
              </a:r>
              <a:r>
                <a:rPr sz="2800" i="1" spc="85" dirty="0">
                  <a:latin typeface="Arial"/>
                  <a:cs typeface="Arial"/>
                </a:rPr>
                <a:t> 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-45" dirty="0">
                  <a:latin typeface="Lucida Sans Unicode"/>
                  <a:cs typeface="Lucida Sans Unicode"/>
                </a:rPr>
                <a:t> </a:t>
              </a:r>
              <a:r>
                <a:rPr sz="2800" i="1" spc="-10" dirty="0">
                  <a:latin typeface="Arial"/>
                  <a:cs typeface="Arial"/>
                </a:rPr>
                <a:t>X</a:t>
              </a:r>
              <a:r>
                <a:rPr sz="2800" i="1" spc="140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  <a:p>
              <a:pPr marL="541020">
                <a:lnSpc>
                  <a:spcPts val="819"/>
                </a:lnSpc>
              </a:pPr>
              <a:r>
                <a:rPr lang="en-US" sz="1600" i="1" spc="-55" dirty="0">
                  <a:latin typeface="Lucida Sans"/>
                  <a:cs typeface="Lucida Sans"/>
                </a:rPr>
                <a:t>            </a:t>
              </a:r>
            </a:p>
            <a:p>
              <a:pPr marL="541020">
                <a:lnSpc>
                  <a:spcPts val="819"/>
                </a:lnSpc>
              </a:pPr>
              <a:r>
                <a:rPr lang="en-US" sz="1600" i="1" spc="-55" dirty="0">
                  <a:latin typeface="Lucida Sans"/>
                  <a:cs typeface="Lucida Sans"/>
                </a:rPr>
                <a:t>          k </a:t>
              </a:r>
              <a:endParaRPr sz="1600" dirty="0">
                <a:latin typeface="Lucida Sans"/>
                <a:cs typeface="Lucida Sans"/>
              </a:endParaRPr>
            </a:p>
            <a:p>
              <a:pPr marL="12700">
                <a:lnSpc>
                  <a:spcPct val="100000"/>
                </a:lnSpc>
                <a:spcBef>
                  <a:spcPts val="65"/>
                </a:spcBef>
              </a:pPr>
              <a:r>
                <a:rPr sz="2800" spc="195" dirty="0">
                  <a:latin typeface="Arial"/>
                  <a:cs typeface="Arial"/>
                </a:rPr>
                <a:t>=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70" name="object 8">
              <a:extLst>
                <a:ext uri="{FF2B5EF4-FFF2-40B4-BE49-F238E27FC236}">
                  <a16:creationId xmlns:a16="http://schemas.microsoft.com/office/drawing/2014/main" id="{F0F4451D-C6C7-498B-9C36-744EA429DE5A}"/>
                </a:ext>
              </a:extLst>
            </p:cNvPr>
            <p:cNvSpPr txBox="1"/>
            <p:nvPr/>
          </p:nvSpPr>
          <p:spPr>
            <a:xfrm>
              <a:off x="3084729" y="1884180"/>
              <a:ext cx="7700181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sz="2800" i="1" spc="20" dirty="0">
                  <a:latin typeface="Arial"/>
                  <a:cs typeface="Arial"/>
                </a:rPr>
                <a:t>f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-21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baseline="-13888" dirty="0">
                  <a:latin typeface="Lucida Sans"/>
                  <a:cs typeface="Lucida Sans"/>
                </a:rPr>
                <a:t> </a:t>
              </a:r>
              <a:r>
                <a:rPr sz="3200" i="1" spc="-135" baseline="-13888" dirty="0">
                  <a:latin typeface="Lucida Sans"/>
                  <a:cs typeface="Lucida Sans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=</a:t>
              </a:r>
              <a:r>
                <a:rPr sz="2800" spc="-5" dirty="0">
                  <a:latin typeface="Arial"/>
                  <a:cs typeface="Arial"/>
                </a:rPr>
                <a:t> </a:t>
              </a: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60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spc="-130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20" dirty="0">
                  <a:latin typeface="Arial"/>
                  <a:cs typeface="Arial"/>
                </a:rPr>
                <a:t>f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3200" i="1" spc="-82" baseline="-13888" dirty="0">
                  <a:latin typeface="Lucida Sans"/>
                  <a:cs typeface="Lucida Sans"/>
                </a:rPr>
                <a:t>k</a:t>
              </a:r>
              <a:r>
                <a:rPr sz="32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lang="en-US" sz="2800" spc="55" dirty="0">
                <a:latin typeface="Arial"/>
                <a:cs typeface="Arial"/>
              </a:endParaRPr>
            </a:p>
          </p:txBody>
        </p:sp>
        <p:sp>
          <p:nvSpPr>
            <p:cNvPr id="71" name="object 9">
              <a:extLst>
                <a:ext uri="{FF2B5EF4-FFF2-40B4-BE49-F238E27FC236}">
                  <a16:creationId xmlns:a16="http://schemas.microsoft.com/office/drawing/2014/main" id="{93F43387-A99D-4BD9-A41D-4F430C68A655}"/>
                </a:ext>
              </a:extLst>
            </p:cNvPr>
            <p:cNvSpPr txBox="1"/>
            <p:nvPr/>
          </p:nvSpPr>
          <p:spPr>
            <a:xfrm>
              <a:off x="3598691" y="2227184"/>
              <a:ext cx="4267653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104900" algn="l"/>
                </a:tabLst>
              </a:pPr>
              <a:r>
                <a:rPr sz="1600" i="1" spc="-55" dirty="0">
                  <a:latin typeface="Lucida Sans"/>
                  <a:cs typeface="Lucida Sans"/>
                </a:rPr>
                <a:t>k	</a:t>
              </a:r>
              <a:r>
                <a:rPr lang="en-US" sz="1600" i="1" spc="-55" dirty="0">
                  <a:latin typeface="Lucida Sans"/>
                  <a:cs typeface="Lucida Sans"/>
                </a:rPr>
                <a:t>                                 </a:t>
              </a:r>
              <a:r>
                <a:rPr sz="1600" i="1" spc="-55" dirty="0">
                  <a:latin typeface="Lucida Sans"/>
                  <a:cs typeface="Lucida Sans"/>
                </a:rPr>
                <a:t>k</a:t>
              </a:r>
              <a:endParaRPr sz="1600" dirty="0">
                <a:latin typeface="Lucida Sans"/>
                <a:cs typeface="Lucida Sans"/>
              </a:endParaRPr>
            </a:p>
          </p:txBody>
        </p:sp>
        <p:sp>
          <p:nvSpPr>
            <p:cNvPr id="72" name="object 10">
              <a:extLst>
                <a:ext uri="{FF2B5EF4-FFF2-40B4-BE49-F238E27FC236}">
                  <a16:creationId xmlns:a16="http://schemas.microsoft.com/office/drawing/2014/main" id="{626ADF3E-38B6-485B-B8B3-CFF20FC2855E}"/>
                </a:ext>
              </a:extLst>
            </p:cNvPr>
            <p:cNvSpPr txBox="1"/>
            <p:nvPr/>
          </p:nvSpPr>
          <p:spPr>
            <a:xfrm>
              <a:off x="2639525" y="2676018"/>
              <a:ext cx="6376732" cy="4124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80"/>
                </a:lnSpc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80" dirty="0">
                  <a:latin typeface="Arial"/>
                  <a:cs typeface="Arial"/>
                </a:rPr>
                <a:t> </a:t>
              </a:r>
              <a:r>
                <a:rPr lang="en-US" sz="2800" spc="-125" dirty="0" err="1">
                  <a:latin typeface="Arial"/>
                  <a:cs typeface="Arial"/>
                </a:rPr>
                <a:t>a</a:t>
              </a:r>
              <a:r>
                <a:rPr sz="2800" dirty="0" err="1">
                  <a:latin typeface="Arial"/>
                  <a:cs typeface="Arial"/>
                </a:rPr>
                <a:t>r</a:t>
              </a:r>
              <a:r>
                <a:rPr sz="2800" spc="-70" dirty="0" err="1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lang="en-US" sz="2800" spc="-50" dirty="0">
                  <a:latin typeface="Arial"/>
                  <a:cs typeface="Arial"/>
                </a:rPr>
                <a:t>  [</a:t>
              </a:r>
              <a:r>
                <a:rPr sz="2800" spc="-125" dirty="0">
                  <a:latin typeface="Arial"/>
                  <a:cs typeface="Arial"/>
                </a:rPr>
                <a:t> </a:t>
              </a:r>
              <a:r>
                <a:rPr lang="en-US" sz="2800" spc="-35" dirty="0">
                  <a:latin typeface="Lucida Sans Unicode"/>
                  <a:cs typeface="Lucida Sans Unicode"/>
                </a:rPr>
                <a:t>-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((</a:t>
              </a:r>
              <a:r>
                <a:rPr sz="2800" spc="-75" dirty="0">
                  <a:latin typeface="Arial"/>
                  <a:cs typeface="Arial"/>
                </a:rPr>
                <a:t>2</a:t>
              </a:r>
              <a:r>
                <a:rPr sz="2800" spc="-210" dirty="0">
                  <a:latin typeface="Lucida Sans Unicode"/>
                  <a:cs typeface="Lucida Sans Unicode"/>
                </a:rPr>
                <a:t>π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-37" baseline="31250" dirty="0">
                  <a:latin typeface="Lucida Sans"/>
                  <a:cs typeface="Lucida Sans"/>
                </a:rPr>
                <a:t>p</a:t>
              </a:r>
              <a:r>
                <a:rPr sz="2800" baseline="31250" dirty="0">
                  <a:latin typeface="Lucida Sans Unicode"/>
                  <a:cs typeface="Lucida Sans Unicode"/>
                </a:rPr>
                <a:t>/</a:t>
              </a:r>
              <a:r>
                <a:rPr sz="2800" spc="37" baseline="31250" dirty="0">
                  <a:latin typeface="Arial"/>
                  <a:cs typeface="Arial"/>
                </a:rPr>
                <a:t>2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sz="2800" spc="-114" dirty="0">
                  <a:latin typeface="Lucida Sans Unicode"/>
                  <a:cs typeface="Lucida Sans Unicode"/>
                </a:rPr>
                <a:t>|</a:t>
              </a:r>
              <a:r>
                <a:rPr sz="2800" spc="-37" baseline="31250" dirty="0">
                  <a:latin typeface="Arial"/>
                  <a:cs typeface="Arial"/>
                </a:rPr>
                <a:t>1</a:t>
              </a:r>
              <a:r>
                <a:rPr sz="2800" baseline="31250" dirty="0">
                  <a:latin typeface="Lucida Sans Unicode"/>
                  <a:cs typeface="Lucida Sans Unicode"/>
                </a:rPr>
                <a:t>/</a:t>
              </a:r>
              <a:r>
                <a:rPr sz="2800" spc="37" baseline="31250" dirty="0">
                  <a:latin typeface="Arial"/>
                  <a:cs typeface="Arial"/>
                </a:rPr>
                <a:t>2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endParaRPr sz="2800" dirty="0">
                <a:latin typeface="Arial"/>
                <a:cs typeface="Arial"/>
              </a:endParaRPr>
            </a:p>
            <a:p>
              <a:pPr marL="541020">
                <a:lnSpc>
                  <a:spcPts val="819"/>
                </a:lnSpc>
              </a:pPr>
              <a:endParaRPr lang="en-US" sz="2800" i="1" spc="-55" dirty="0">
                <a:latin typeface="Lucida Sans"/>
                <a:cs typeface="Lucida Sans"/>
              </a:endParaRPr>
            </a:p>
            <a:p>
              <a:pPr marL="541020">
                <a:lnSpc>
                  <a:spcPts val="819"/>
                </a:lnSpc>
              </a:pPr>
              <a:endParaRPr sz="2800" dirty="0">
                <a:latin typeface="Lucida Sans"/>
                <a:cs typeface="Lucida Sans"/>
              </a:endParaRPr>
            </a:p>
          </p:txBody>
        </p:sp>
        <p:sp>
          <p:nvSpPr>
            <p:cNvPr id="73" name="object 11">
              <a:extLst>
                <a:ext uri="{FF2B5EF4-FFF2-40B4-BE49-F238E27FC236}">
                  <a16:creationId xmlns:a16="http://schemas.microsoft.com/office/drawing/2014/main" id="{42CE835C-8D5D-4C6C-B054-763E04A84E8A}"/>
                </a:ext>
              </a:extLst>
            </p:cNvPr>
            <p:cNvSpPr txBox="1"/>
            <p:nvPr/>
          </p:nvSpPr>
          <p:spPr>
            <a:xfrm>
              <a:off x="3381237" y="3088439"/>
              <a:ext cx="7879662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061085" algn="l"/>
                </a:tabLst>
              </a:pPr>
              <a:r>
                <a:rPr sz="2800" spc="-254" dirty="0">
                  <a:latin typeface="Lucida Sans Unicode"/>
                  <a:cs typeface="Lucida Sans Unicode"/>
                </a:rPr>
                <a:t>— </a:t>
              </a:r>
              <a:r>
                <a:rPr sz="2800" spc="90" dirty="0">
                  <a:latin typeface="Lucida Sans Unicode"/>
                  <a:cs typeface="Lucida Sans Unicode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104" baseline="31250" dirty="0">
                  <a:latin typeface="Lucida Sans"/>
                  <a:cs typeface="Lucida Sans"/>
                </a:rPr>
                <a:t>T</a:t>
              </a:r>
              <a:r>
                <a:rPr sz="2800" i="1" spc="-150" baseline="31250" dirty="0">
                  <a:latin typeface="Lucida Sans"/>
                  <a:cs typeface="Lucida Sans"/>
                </a:rPr>
                <a:t> 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+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lang="en-US" sz="2800" spc="55" dirty="0">
                  <a:latin typeface="Arial"/>
                  <a:cs typeface="Arial"/>
                </a:rPr>
                <a:t> ]</a:t>
              </a:r>
              <a:endParaRPr sz="2800" dirty="0">
                <a:latin typeface="Arial"/>
                <a:cs typeface="Arial"/>
              </a:endParaRPr>
            </a:p>
          </p:txBody>
        </p:sp>
        <p:sp>
          <p:nvSpPr>
            <p:cNvPr id="74" name="object 18">
              <a:extLst>
                <a:ext uri="{FF2B5EF4-FFF2-40B4-BE49-F238E27FC236}">
                  <a16:creationId xmlns:a16="http://schemas.microsoft.com/office/drawing/2014/main" id="{3D127D80-4F25-44E0-9697-0C54C14E0791}"/>
                </a:ext>
              </a:extLst>
            </p:cNvPr>
            <p:cNvSpPr txBox="1"/>
            <p:nvPr/>
          </p:nvSpPr>
          <p:spPr>
            <a:xfrm>
              <a:off x="2652051" y="3646367"/>
              <a:ext cx="8930796" cy="43088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1836420" algn="l"/>
                </a:tabLst>
              </a:pPr>
              <a:r>
                <a:rPr sz="2800" spc="195" dirty="0">
                  <a:latin typeface="Arial"/>
                  <a:cs typeface="Arial"/>
                </a:rPr>
                <a:t>=  </a:t>
              </a:r>
              <a:r>
                <a:rPr sz="2800" spc="80" dirty="0">
                  <a:latin typeface="Arial"/>
                  <a:cs typeface="Arial"/>
                </a:rPr>
                <a:t> </a:t>
              </a:r>
              <a:r>
                <a:rPr sz="2800" spc="-125" dirty="0">
                  <a:latin typeface="Arial"/>
                  <a:cs typeface="Arial"/>
                </a:rPr>
                <a:t>a</a:t>
              </a:r>
              <a:r>
                <a:rPr sz="2800" dirty="0">
                  <a:latin typeface="Arial"/>
                  <a:cs typeface="Arial"/>
                </a:rPr>
                <a:t>r</a:t>
              </a:r>
              <a:r>
                <a:rPr sz="2800" spc="-70" dirty="0">
                  <a:latin typeface="Arial"/>
                  <a:cs typeface="Arial"/>
                </a:rPr>
                <a:t>g</a:t>
              </a:r>
              <a:r>
                <a:rPr sz="2800" spc="-110" dirty="0">
                  <a:latin typeface="Arial"/>
                  <a:cs typeface="Arial"/>
                </a:rPr>
                <a:t> </a:t>
              </a:r>
              <a:r>
                <a:rPr sz="2800" spc="-55" dirty="0">
                  <a:latin typeface="Arial"/>
                  <a:cs typeface="Arial"/>
                </a:rPr>
                <a:t>m</a:t>
              </a:r>
              <a:r>
                <a:rPr sz="2800" spc="-95" dirty="0">
                  <a:latin typeface="Arial"/>
                  <a:cs typeface="Arial"/>
                </a:rPr>
                <a:t>a</a:t>
              </a:r>
              <a:r>
                <a:rPr sz="2800" spc="-50" dirty="0">
                  <a:latin typeface="Arial"/>
                  <a:cs typeface="Arial"/>
                </a:rPr>
                <a:t>x</a:t>
              </a:r>
              <a:r>
                <a:rPr sz="2800" dirty="0">
                  <a:latin typeface="Arial"/>
                  <a:cs typeface="Arial"/>
                </a:rPr>
                <a:t> </a:t>
              </a:r>
              <a:r>
                <a:rPr sz="2800" spc="145" dirty="0">
                  <a:latin typeface="Arial"/>
                  <a:cs typeface="Arial"/>
                </a:rPr>
                <a:t> </a:t>
              </a:r>
              <a:r>
                <a:rPr lang="en-US" sz="2800" spc="145" dirty="0">
                  <a:latin typeface="Arial"/>
                  <a:cs typeface="Arial"/>
                </a:rPr>
                <a:t>[</a:t>
              </a:r>
              <a:r>
                <a:rPr lang="en-US" sz="2800" spc="-204" dirty="0">
                  <a:latin typeface="Lucida Sans Unicode"/>
                  <a:cs typeface="Lucida Sans Unicode"/>
                </a:rPr>
                <a:t>-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i="1" spc="104" baseline="31250" dirty="0">
                  <a:latin typeface="Lucida Sans"/>
                  <a:cs typeface="Lucida Sans"/>
                </a:rPr>
                <a:t>T</a:t>
              </a:r>
              <a:r>
                <a:rPr sz="2800" i="1" spc="-150" baseline="31250" dirty="0">
                  <a:latin typeface="Lucida Sans"/>
                  <a:cs typeface="Lucida Sans"/>
                </a:rPr>
                <a:t> </a:t>
              </a:r>
              <a:r>
                <a:rPr sz="2800" spc="100" dirty="0">
                  <a:latin typeface="Arial"/>
                  <a:cs typeface="Arial"/>
                </a:rPr>
                <a:t>Σ</a:t>
              </a:r>
              <a:r>
                <a:rPr lang="en-US" sz="2800" spc="100" dirty="0">
                  <a:latin typeface="Arial"/>
                  <a:cs typeface="Arial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i="1" spc="-50" dirty="0">
                  <a:latin typeface="Arial"/>
                  <a:cs typeface="Arial"/>
                </a:rPr>
                <a:t>x</a:t>
              </a:r>
              <a:r>
                <a:rPr sz="2800" i="1" spc="35" dirty="0">
                  <a:latin typeface="Arial"/>
                  <a:cs typeface="Arial"/>
                </a:rPr>
                <a:t> </a:t>
              </a:r>
              <a:r>
                <a:rPr sz="2800" spc="-204" dirty="0">
                  <a:latin typeface="Lucida Sans Unicode"/>
                  <a:cs typeface="Lucida Sans Unicode"/>
                </a:rPr>
                <a:t>−</a:t>
              </a:r>
              <a:r>
                <a:rPr sz="2800" spc="-105" dirty="0">
                  <a:latin typeface="Lucida Sans Unicode"/>
                  <a:cs typeface="Lucida Sans Unicode"/>
                </a:rPr>
                <a:t> </a:t>
              </a:r>
              <a:r>
                <a:rPr sz="2800" spc="-35" dirty="0">
                  <a:latin typeface="Lucida Sans Unicode"/>
                  <a:cs typeface="Lucida Sans Unicode"/>
                </a:rPr>
                <a:t>µ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95" dirty="0">
                  <a:latin typeface="Arial"/>
                  <a:cs typeface="Arial"/>
                </a:rPr>
                <a:t>+</a:t>
              </a:r>
              <a:r>
                <a:rPr sz="2800" spc="-65" dirty="0">
                  <a:latin typeface="Arial"/>
                  <a:cs typeface="Arial"/>
                </a:rPr>
                <a:t> </a:t>
              </a:r>
              <a:r>
                <a:rPr sz="2800" spc="10" dirty="0">
                  <a:latin typeface="Arial"/>
                  <a:cs typeface="Arial"/>
                </a:rPr>
                <a:t>l</a:t>
              </a:r>
              <a:r>
                <a:rPr sz="2800" spc="-70" dirty="0">
                  <a:latin typeface="Arial"/>
                  <a:cs typeface="Arial"/>
                </a:rPr>
                <a:t>o</a:t>
              </a:r>
              <a:r>
                <a:rPr sz="2800" spc="-55" dirty="0">
                  <a:latin typeface="Arial"/>
                  <a:cs typeface="Arial"/>
                </a:rPr>
                <a:t>g</a:t>
              </a:r>
              <a:r>
                <a:rPr sz="2800" spc="55" dirty="0">
                  <a:latin typeface="Arial"/>
                  <a:cs typeface="Arial"/>
                </a:rPr>
                <a:t>(</a:t>
              </a:r>
              <a:r>
                <a:rPr sz="2800" spc="-245" dirty="0">
                  <a:latin typeface="Lucida Sans Unicode"/>
                  <a:cs typeface="Lucida Sans Unicode"/>
                </a:rPr>
                <a:t>π</a:t>
              </a:r>
              <a:r>
                <a:rPr sz="2800" i="1" spc="-82" baseline="-13888" dirty="0">
                  <a:latin typeface="Lucida Sans"/>
                  <a:cs typeface="Lucida Sans"/>
                </a:rPr>
                <a:t>k</a:t>
              </a:r>
              <a:r>
                <a:rPr sz="2800" i="1" spc="-209" baseline="-13888" dirty="0">
                  <a:latin typeface="Lucida Sans"/>
                  <a:cs typeface="Lucida Sans"/>
                </a:rPr>
                <a:t> </a:t>
              </a:r>
              <a:r>
                <a:rPr sz="2800" spc="55" dirty="0">
                  <a:latin typeface="Arial"/>
                  <a:cs typeface="Arial"/>
                </a:rPr>
                <a:t>)</a:t>
              </a:r>
              <a:r>
                <a:rPr lang="en-US" sz="2800" spc="55" dirty="0">
                  <a:latin typeface="Arial"/>
                  <a:cs typeface="Arial"/>
                </a:rPr>
                <a:t> ]</a:t>
              </a:r>
              <a:endParaRPr sz="2800" dirty="0">
                <a:latin typeface="Arial"/>
                <a:cs typeface="Arial"/>
              </a:endParaRPr>
            </a:p>
          </p:txBody>
        </p:sp>
      </p:grpSp>
      <p:sp>
        <p:nvSpPr>
          <p:cNvPr id="76" name="object 9">
            <a:extLst>
              <a:ext uri="{FF2B5EF4-FFF2-40B4-BE49-F238E27FC236}">
                <a16:creationId xmlns:a16="http://schemas.microsoft.com/office/drawing/2014/main" id="{7ED6985F-FC3E-4831-B4D6-F989CC12668D}"/>
              </a:ext>
            </a:extLst>
          </p:cNvPr>
          <p:cNvSpPr txBox="1"/>
          <p:nvPr/>
        </p:nvSpPr>
        <p:spPr>
          <a:xfrm>
            <a:off x="3756433" y="4538770"/>
            <a:ext cx="42676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04900" algn="l"/>
              </a:tabLst>
            </a:pPr>
            <a:r>
              <a:rPr sz="1600" i="1" spc="-55" dirty="0">
                <a:latin typeface="Lucida Sans"/>
                <a:cs typeface="Lucida Sans"/>
              </a:rPr>
              <a:t>k	</a:t>
            </a:r>
            <a:endParaRPr sz="1600" dirty="0">
              <a:latin typeface="Lucida Sans"/>
              <a:cs typeface="Lucida Sans"/>
            </a:endParaRPr>
          </a:p>
        </p:txBody>
      </p:sp>
      <p:sp>
        <p:nvSpPr>
          <p:cNvPr id="77" name="object 9">
            <a:extLst>
              <a:ext uri="{FF2B5EF4-FFF2-40B4-BE49-F238E27FC236}">
                <a16:creationId xmlns:a16="http://schemas.microsoft.com/office/drawing/2014/main" id="{5CD4E69E-9DA2-4D81-8167-C4B94C740F5D}"/>
              </a:ext>
            </a:extLst>
          </p:cNvPr>
          <p:cNvSpPr txBox="1"/>
          <p:nvPr/>
        </p:nvSpPr>
        <p:spPr>
          <a:xfrm>
            <a:off x="3780940" y="3301750"/>
            <a:ext cx="426765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104900" algn="l"/>
              </a:tabLst>
            </a:pPr>
            <a:r>
              <a:rPr sz="1600" i="1" spc="-55" dirty="0">
                <a:latin typeface="Lucida Sans"/>
                <a:cs typeface="Lucida Sans"/>
              </a:rPr>
              <a:t>k	</a:t>
            </a:r>
            <a:endParaRPr sz="1600" dirty="0"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6861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EDE8E-F2DE-4952-9DC9-CBEECEE9C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Derivation of Optimal Classifier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E0A58-EE38-4D37-8A89-3D970B00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 fontScale="92500" lnSpcReduction="10000"/>
          </a:bodyPr>
          <a:lstStyle/>
          <a:p>
            <a:r>
              <a:rPr lang="en-US" sz="2600" spc="-15" dirty="0">
                <a:cs typeface="Arial"/>
              </a:rPr>
              <a:t>D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15" dirty="0">
                <a:cs typeface="Arial"/>
              </a:rPr>
              <a:t>f</a:t>
            </a:r>
            <a:r>
              <a:rPr lang="en-US" sz="2600" spc="5" dirty="0">
                <a:cs typeface="Arial"/>
              </a:rPr>
              <a:t>i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80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li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-130" dirty="0">
                <a:solidFill>
                  <a:srgbClr val="0000FF"/>
                </a:solidFill>
                <a:cs typeface="Arial"/>
              </a:rPr>
              <a:t>e</a:t>
            </a:r>
            <a:r>
              <a:rPr lang="en-US" sz="2600" i="1" spc="-125" dirty="0">
                <a:solidFill>
                  <a:srgbClr val="0000FF"/>
                </a:solidFill>
                <a:cs typeface="Arial"/>
              </a:rPr>
              <a:t>a</a:t>
            </a:r>
            <a:r>
              <a:rPr lang="en-US" sz="2600" i="1" dirty="0">
                <a:solidFill>
                  <a:srgbClr val="0000FF"/>
                </a:solidFill>
                <a:cs typeface="Arial"/>
              </a:rPr>
              <a:t>r</a:t>
            </a:r>
            <a:r>
              <a:rPr lang="en-US" sz="2600" i="1" spc="5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d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140" dirty="0">
                <a:solidFill>
                  <a:srgbClr val="0000FF"/>
                </a:solidFill>
                <a:cs typeface="Arial"/>
              </a:rPr>
              <a:t>s</a:t>
            </a:r>
            <a:r>
              <a:rPr lang="en-US" sz="2600" i="1" spc="-75" dirty="0">
                <a:solidFill>
                  <a:srgbClr val="0000FF"/>
                </a:solidFill>
                <a:cs typeface="Arial"/>
              </a:rPr>
              <a:t>c</a:t>
            </a:r>
            <a:r>
              <a:rPr lang="en-US" sz="2600" i="1" dirty="0">
                <a:solidFill>
                  <a:srgbClr val="0000FF"/>
                </a:solidFill>
                <a:cs typeface="Arial"/>
              </a:rPr>
              <a:t>r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60" dirty="0">
                <a:solidFill>
                  <a:srgbClr val="0000FF"/>
                </a:solidFill>
                <a:cs typeface="Arial"/>
              </a:rPr>
              <a:t>m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-95" dirty="0">
                <a:solidFill>
                  <a:srgbClr val="0000FF"/>
                </a:solidFill>
                <a:cs typeface="Arial"/>
              </a:rPr>
              <a:t>a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n</a:t>
            </a:r>
            <a:r>
              <a:rPr lang="en-US" sz="2600" i="1" spc="85" dirty="0">
                <a:solidFill>
                  <a:srgbClr val="0000FF"/>
                </a:solidFill>
                <a:cs typeface="Arial"/>
              </a:rPr>
              <a:t>t</a:t>
            </a:r>
            <a:r>
              <a:rPr lang="en-US" sz="2600" i="1" spc="55" dirty="0">
                <a:solidFill>
                  <a:srgbClr val="0000FF"/>
                </a:solidFill>
                <a:cs typeface="Arial"/>
              </a:rPr>
              <a:t> </a:t>
            </a:r>
            <a:r>
              <a:rPr lang="en-US" sz="2600" i="1" spc="20" dirty="0">
                <a:solidFill>
                  <a:srgbClr val="0000FF"/>
                </a:solidFill>
                <a:cs typeface="Arial"/>
              </a:rPr>
              <a:t>f</a:t>
            </a:r>
            <a:r>
              <a:rPr lang="en-US" sz="2600" i="1" spc="-50" dirty="0">
                <a:solidFill>
                  <a:srgbClr val="0000FF"/>
                </a:solidFill>
                <a:cs typeface="Arial"/>
              </a:rPr>
              <a:t>un</a:t>
            </a:r>
            <a:r>
              <a:rPr lang="en-US" sz="2600" i="1" spc="-70" dirty="0">
                <a:solidFill>
                  <a:srgbClr val="0000FF"/>
                </a:solidFill>
                <a:cs typeface="Arial"/>
              </a:rPr>
              <a:t>c</a:t>
            </a:r>
            <a:r>
              <a:rPr lang="en-US" sz="2600" i="1" spc="80" dirty="0">
                <a:solidFill>
                  <a:srgbClr val="0000FF"/>
                </a:solidFill>
                <a:cs typeface="Arial"/>
              </a:rPr>
              <a:t>t</a:t>
            </a:r>
            <a:r>
              <a:rPr lang="en-US" sz="2600" i="1" spc="10" dirty="0">
                <a:solidFill>
                  <a:srgbClr val="0000FF"/>
                </a:solidFill>
                <a:cs typeface="Arial"/>
              </a:rPr>
              <a:t>i</a:t>
            </a:r>
            <a:r>
              <a:rPr lang="en-US" sz="2600" i="1" spc="-65" dirty="0">
                <a:solidFill>
                  <a:srgbClr val="0000FF"/>
                </a:solidFill>
                <a:cs typeface="Arial"/>
              </a:rPr>
              <a:t>on</a:t>
            </a:r>
          </a:p>
          <a:p>
            <a:pPr marL="0" indent="0">
              <a:buNone/>
            </a:pPr>
            <a:endParaRPr lang="en-US" sz="2600" i="1" spc="-65" dirty="0">
              <a:solidFill>
                <a:srgbClr val="0000FF"/>
              </a:solidFill>
              <a:cs typeface="Arial"/>
            </a:endParaRPr>
          </a:p>
          <a:p>
            <a:pPr marL="0" indent="0">
              <a:buNone/>
            </a:pPr>
            <a:endParaRPr lang="en-US" sz="2600" i="1" spc="-65" dirty="0">
              <a:solidFill>
                <a:srgbClr val="0000FF"/>
              </a:solidFill>
              <a:cs typeface="Arial"/>
            </a:endParaRPr>
          </a:p>
          <a:p>
            <a:r>
              <a:rPr lang="en-US" sz="2600" spc="-65" dirty="0">
                <a:cs typeface="Arial"/>
              </a:rPr>
              <a:t>Then Classification rule</a:t>
            </a:r>
          </a:p>
          <a:p>
            <a:pPr marL="0" indent="0">
              <a:buNone/>
            </a:pPr>
            <a:endParaRPr lang="en-US" sz="2600" spc="-65" dirty="0">
              <a:cs typeface="Arial"/>
            </a:endParaRPr>
          </a:p>
          <a:p>
            <a:r>
              <a:rPr lang="en-US" sz="2600" spc="65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50" dirty="0">
                <a:cs typeface="Arial"/>
              </a:rPr>
              <a:t>d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-70" dirty="0">
                <a:cs typeface="Arial"/>
              </a:rPr>
              <a:t>c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140" dirty="0">
                <a:cs typeface="Arial"/>
              </a:rPr>
              <a:t>s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65" dirty="0">
                <a:cs typeface="Arial"/>
              </a:rPr>
              <a:t>on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20" dirty="0">
                <a:cs typeface="Arial"/>
              </a:rPr>
              <a:t>b</a:t>
            </a:r>
            <a:r>
              <a:rPr lang="en-US" sz="2600" spc="-65" dirty="0">
                <a:cs typeface="Arial"/>
              </a:rPr>
              <a:t>ou</a:t>
            </a:r>
            <a:r>
              <a:rPr lang="en-US" sz="2600" spc="-50" dirty="0">
                <a:cs typeface="Arial"/>
              </a:rPr>
              <a:t>nd</a:t>
            </a:r>
            <a:r>
              <a:rPr lang="en-US" sz="2600" spc="-125" dirty="0">
                <a:cs typeface="Arial"/>
              </a:rPr>
              <a:t>a</a:t>
            </a:r>
            <a:r>
              <a:rPr lang="en-US" sz="2600" dirty="0">
                <a:cs typeface="Arial"/>
              </a:rPr>
              <a:t>r</a:t>
            </a:r>
            <a:r>
              <a:rPr lang="en-US" sz="2600" spc="-50" dirty="0">
                <a:cs typeface="Arial"/>
              </a:rPr>
              <a:t>y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20" dirty="0">
                <a:cs typeface="Arial"/>
              </a:rPr>
              <a:t>b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50" dirty="0">
                <a:cs typeface="Arial"/>
              </a:rPr>
              <a:t>t</a:t>
            </a:r>
            <a:r>
              <a:rPr lang="en-US" sz="2600" spc="-90" dirty="0">
                <a:cs typeface="Arial"/>
              </a:rPr>
              <a:t>w</a:t>
            </a:r>
            <a:r>
              <a:rPr lang="en-US" sz="2600" spc="-135" dirty="0">
                <a:cs typeface="Arial"/>
              </a:rPr>
              <a:t>e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75" dirty="0">
                <a:cs typeface="Arial"/>
              </a:rPr>
              <a:t>c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-145" dirty="0">
                <a:cs typeface="Arial"/>
              </a:rPr>
              <a:t>s</a:t>
            </a:r>
            <a:r>
              <a:rPr lang="en-US" sz="2600" spc="-140" dirty="0">
                <a:cs typeface="Arial"/>
              </a:rPr>
              <a:t>s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-25" dirty="0">
                <a:cs typeface="Arial"/>
              </a:rPr>
              <a:t>k</a:t>
            </a:r>
            <a:r>
              <a:rPr lang="en-US" sz="2600" i="1" spc="145" dirty="0">
                <a:cs typeface="Arial"/>
              </a:rPr>
              <a:t> 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-50" dirty="0">
                <a:cs typeface="Arial"/>
              </a:rPr>
              <a:t>nd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i="1" spc="10" dirty="0">
                <a:cs typeface="Arial"/>
              </a:rPr>
              <a:t>l</a:t>
            </a:r>
            <a:r>
              <a:rPr lang="en-US" sz="2600" i="1" dirty="0">
                <a:cs typeface="Arial"/>
              </a:rPr>
              <a:t> </a:t>
            </a:r>
            <a:r>
              <a:rPr lang="en-US" sz="2600" i="1" spc="-145" dirty="0">
                <a:cs typeface="Arial"/>
              </a:rPr>
              <a:t> 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145" dirty="0">
                <a:cs typeface="Arial"/>
              </a:rPr>
              <a:t>s</a:t>
            </a:r>
            <a:r>
              <a:rPr lang="en-US" sz="2600" spc="-10" dirty="0">
                <a:cs typeface="Arial"/>
              </a:rPr>
              <a:t>:</a:t>
            </a:r>
          </a:p>
          <a:p>
            <a:pPr marL="0" indent="0">
              <a:buNone/>
            </a:pPr>
            <a:endParaRPr lang="en-US" sz="2600" dirty="0">
              <a:cs typeface="Arial"/>
            </a:endParaRPr>
          </a:p>
          <a:p>
            <a:r>
              <a:rPr lang="en-US" sz="2600" spc="-65" dirty="0">
                <a:cs typeface="Arial"/>
              </a:rPr>
              <a:t>O</a:t>
            </a:r>
            <a:r>
              <a:rPr lang="en-US" sz="2600" dirty="0">
                <a:cs typeface="Arial"/>
              </a:rPr>
              <a:t>r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qu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55" dirty="0">
                <a:cs typeface="Arial"/>
              </a:rPr>
              <a:t>v</a:t>
            </a:r>
            <a:r>
              <a:rPr lang="en-US" sz="2600" spc="-95" dirty="0">
                <a:cs typeface="Arial"/>
              </a:rPr>
              <a:t>a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85" dirty="0">
                <a:cs typeface="Arial"/>
              </a:rPr>
              <a:t>t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50" dirty="0">
                <a:cs typeface="Arial"/>
              </a:rPr>
              <a:t>y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80" dirty="0">
                <a:cs typeface="Arial"/>
              </a:rPr>
              <a:t>t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130" dirty="0">
                <a:cs typeface="Arial"/>
              </a:rPr>
              <a:t>e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20" dirty="0">
                <a:cs typeface="Arial"/>
              </a:rPr>
              <a:t>f</a:t>
            </a:r>
            <a:r>
              <a:rPr lang="en-US" sz="2600" spc="-30" dirty="0">
                <a:cs typeface="Arial"/>
              </a:rPr>
              <a:t>ol</a:t>
            </a:r>
            <a:r>
              <a:rPr lang="en-US" sz="2600" spc="10" dirty="0">
                <a:cs typeface="Arial"/>
              </a:rPr>
              <a:t>l</a:t>
            </a:r>
            <a:r>
              <a:rPr lang="en-US" sz="2600" spc="-105" dirty="0">
                <a:cs typeface="Arial"/>
              </a:rPr>
              <a:t>o</a:t>
            </a:r>
            <a:r>
              <a:rPr lang="en-US" sz="2600" spc="-65" dirty="0">
                <a:cs typeface="Arial"/>
              </a:rPr>
              <a:t>w</a:t>
            </a:r>
            <a:r>
              <a:rPr lang="en-US" sz="2600" spc="10" dirty="0">
                <a:cs typeface="Arial"/>
              </a:rPr>
              <a:t>i</a:t>
            </a:r>
            <a:r>
              <a:rPr lang="en-US" sz="2600" spc="-50" dirty="0">
                <a:cs typeface="Arial"/>
              </a:rPr>
              <a:t>n</a:t>
            </a:r>
            <a:r>
              <a:rPr lang="en-US" sz="2600" spc="-70" dirty="0">
                <a:cs typeface="Arial"/>
              </a:rPr>
              <a:t>g</a:t>
            </a:r>
            <a:r>
              <a:rPr lang="en-US" sz="2600" spc="55" dirty="0">
                <a:cs typeface="Arial"/>
              </a:rPr>
              <a:t> </a:t>
            </a:r>
            <a:r>
              <a:rPr lang="en-US" sz="2600" spc="-50" dirty="0">
                <a:cs typeface="Arial"/>
              </a:rPr>
              <a:t>h</a:t>
            </a:r>
            <a:r>
              <a:rPr lang="en-US" sz="2600" spc="-30" dirty="0">
                <a:cs typeface="Arial"/>
              </a:rPr>
              <a:t>ol</a:t>
            </a:r>
            <a:r>
              <a:rPr lang="en-US" sz="2600" spc="-50" dirty="0">
                <a:cs typeface="Arial"/>
              </a:rPr>
              <a:t>d</a:t>
            </a:r>
            <a:r>
              <a:rPr lang="en-US" sz="2600" spc="-140" dirty="0">
                <a:cs typeface="Arial"/>
              </a:rPr>
              <a:t>s</a:t>
            </a:r>
            <a:endParaRPr lang="en-US" sz="2600" dirty="0">
              <a:cs typeface="Arial"/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BF818-4B07-4C53-B522-C63FA6C51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3114" y="2862953"/>
            <a:ext cx="3541147" cy="8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3218A-89CE-494A-A3AD-3A676CE78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671" y="4378886"/>
            <a:ext cx="2795809" cy="5737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F5DD0-0828-449B-BC5E-5DD349B45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8682" y="5388654"/>
            <a:ext cx="9411318" cy="1017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2FDD37-4878-4476-AF78-BBA2BC335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160" y="1619569"/>
            <a:ext cx="6890948" cy="81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25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AF54BE-8A33-4E34-AD17-4498BE861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FF1B-BB08-4AC7-B908-07EE66DC2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1145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An Numerical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spc="-1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50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800" spc="-12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800" spc="-5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-7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8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spc="-14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800" spc="-14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800" spc="15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2800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75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800" spc="-95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800" spc="80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8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800" spc="-65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50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2800" i="1" spc="-25" dirty="0">
                <a:latin typeface="Helvetica" panose="020B0604020202020204" pitchFamily="34" charset="0"/>
                <a:cs typeface="Helvetica" panose="020B0604020202020204" pitchFamily="34" charset="0"/>
              </a:rPr>
              <a:t>k</a:t>
            </a:r>
            <a:r>
              <a:rPr lang="en-US" sz="2800" i="1" spc="8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800" spc="-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-40" dirty="0">
                <a:latin typeface="Helvetica" panose="020B0604020202020204" pitchFamily="34" charset="0"/>
                <a:cs typeface="Helvetica" panose="020B0604020202020204" pitchFamily="34" charset="0"/>
              </a:rPr>
              <a:t>1,</a:t>
            </a:r>
            <a:r>
              <a:rPr lang="en-US" sz="2800" spc="5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i="1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800" i="1" spc="1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800" spc="195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2800" spc="-5" dirty="0">
                <a:latin typeface="Helvetica" panose="020B0604020202020204" pitchFamily="34" charset="0"/>
                <a:cs typeface="Helvetica" panose="020B0604020202020204" pitchFamily="34" charset="0"/>
              </a:rPr>
              <a:t> 2)</a:t>
            </a:r>
            <a:endParaRPr lang="en-US" sz="2800" spc="-1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9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2400" spc="-9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45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75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60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8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20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5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i="1" spc="-80" dirty="0">
                <a:latin typeface="Helvetica" panose="020B0604020202020204" pitchFamily="34" charset="0"/>
                <a:cs typeface="Helvetica" panose="020B0604020202020204" pitchFamily="34" charset="0"/>
              </a:rPr>
              <a:t>a+</a:t>
            </a:r>
            <a:r>
              <a:rPr lang="el-GR" sz="2400" spc="100" dirty="0">
                <a:latin typeface="Arial"/>
                <a:cs typeface="Arial"/>
              </a:rPr>
              <a:t> Σ</a:t>
            </a:r>
            <a:r>
              <a:rPr lang="en-US" sz="2000" i="1" spc="-80" dirty="0">
                <a:latin typeface="Arial"/>
                <a:cs typeface="Arial"/>
              </a:rPr>
              <a:t> </a:t>
            </a:r>
            <a:r>
              <a:rPr lang="en-US" sz="2000" i="1" spc="-80" dirty="0" err="1">
                <a:latin typeface="Arial"/>
                <a:cs typeface="Arial"/>
              </a:rPr>
              <a:t>a</a:t>
            </a:r>
            <a:r>
              <a:rPr lang="en-US" sz="2400" i="1" spc="-52" baseline="-11904" dirty="0" err="1">
                <a:latin typeface="Lucida Sans"/>
                <a:cs typeface="Lucida Sans"/>
              </a:rPr>
              <a:t>j</a:t>
            </a:r>
            <a:r>
              <a:rPr lang="en-US" sz="2400" i="1" spc="-165" baseline="-11904" dirty="0">
                <a:latin typeface="Lucida Sans"/>
                <a:cs typeface="Lucida Sans"/>
              </a:rPr>
              <a:t> </a:t>
            </a:r>
            <a:r>
              <a:rPr lang="en-US" sz="2000" i="1" spc="-45" dirty="0" err="1">
                <a:latin typeface="Arial"/>
                <a:cs typeface="Arial"/>
              </a:rPr>
              <a:t>x</a:t>
            </a:r>
            <a:r>
              <a:rPr lang="en-US" sz="2400" i="1" spc="-52" baseline="-11904" dirty="0" err="1">
                <a:latin typeface="Lucida Sans"/>
                <a:cs typeface="Lucida Sans"/>
              </a:rPr>
              <a:t>j</a:t>
            </a:r>
            <a:r>
              <a:rPr lang="en-US" sz="2400" i="1" baseline="-11904" dirty="0">
                <a:latin typeface="Lucida Sans"/>
                <a:cs typeface="Lucida Sans"/>
              </a:rPr>
              <a:t> </a:t>
            </a:r>
            <a:r>
              <a:rPr lang="en-US" sz="2400" i="1" spc="-82" baseline="-11904" dirty="0">
                <a:latin typeface="Lucida Sans"/>
                <a:cs typeface="Lucida Sans"/>
              </a:rPr>
              <a:t> </a:t>
            </a:r>
            <a:r>
              <a:rPr lang="en-US" sz="2000" spc="-25" dirty="0">
                <a:latin typeface="Lucida Sans Unicode"/>
                <a:cs typeface="Lucida Sans Unicode"/>
              </a:rPr>
              <a:t>&gt;</a:t>
            </a:r>
            <a:r>
              <a:rPr lang="en-US" sz="2000" spc="-40" dirty="0">
                <a:latin typeface="Lucida Sans Unicode"/>
                <a:cs typeface="Lucida Sans Unicode"/>
              </a:rPr>
              <a:t>0; to class 2 otherwise</a:t>
            </a:r>
            <a:endParaRPr lang="en-US" sz="2400" i="1" spc="-8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36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Example</a:t>
            </a:r>
            <a:r>
              <a:rPr lang="en-US" sz="28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</a:p>
          <a:p>
            <a:pPr lvl="1"/>
            <a:r>
              <a:rPr lang="en-US" sz="24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27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l-GR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27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π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l-GR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l-GR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0.</a:t>
            </a:r>
            <a:r>
              <a:rPr lang="el-GR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  </a:t>
            </a:r>
            <a:r>
              <a:rPr lang="en-US" sz="30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µ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0,</a:t>
            </a:r>
            <a:r>
              <a:rPr lang="en-US" sz="3000" spc="-20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0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3000" i="1" spc="82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3000" i="1" spc="-89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3000" spc="37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2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µ</a:t>
            </a:r>
            <a:r>
              <a:rPr lang="en-US" sz="3000" spc="-20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3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8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=</a:t>
            </a:r>
            <a:r>
              <a:rPr lang="en-US" sz="3000" spc="-44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(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2,</a:t>
            </a:r>
            <a:r>
              <a:rPr lang="en-US" sz="3000" spc="-20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000" spc="277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−</a:t>
            </a:r>
            <a:r>
              <a:rPr lang="en-US" sz="3000" spc="-52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  <a:r>
              <a:rPr lang="en-US" sz="3000" spc="15" baseline="6172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  <a:r>
              <a:rPr lang="en-US" sz="3000" i="1" spc="82" baseline="46296" dirty="0">
                <a:latin typeface="Helvetica" panose="020B0604020202020204" pitchFamily="34" charset="0"/>
                <a:cs typeface="Helvetica" panose="020B0604020202020204" pitchFamily="34" charset="0"/>
              </a:rPr>
              <a:t>T, </a:t>
            </a:r>
          </a:p>
          <a:p>
            <a:pPr lvl="1"/>
            <a:r>
              <a:rPr lang="el-GR" sz="3000" spc="160" dirty="0">
                <a:latin typeface="Helvetica" panose="020B0604020202020204" pitchFamily="34" charset="0"/>
                <a:cs typeface="Helvetica" panose="020B0604020202020204" pitchFamily="34" charset="0"/>
              </a:rPr>
              <a:t>Σ</a:t>
            </a:r>
            <a:r>
              <a:rPr lang="el-GR" sz="3000" spc="-3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sz="3000" spc="-3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endParaRPr lang="en-US" sz="2400" spc="-3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lvl="1"/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Dec</a:t>
            </a:r>
            <a:r>
              <a:rPr lang="en-US" sz="2400" spc="5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25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oun</a:t>
            </a:r>
            <a:r>
              <a:rPr lang="en-US" sz="2400" spc="-25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60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65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endParaRPr lang="en-US" sz="3000" spc="-65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457200" lvl="1" indent="0" algn="ctr">
              <a:buNone/>
            </a:pPr>
            <a:r>
              <a:rPr lang="en-US" sz="3500" b="1" spc="-52" baseline="6172" dirty="0">
                <a:latin typeface="Tahoma"/>
                <a:cs typeface="Tahoma"/>
              </a:rPr>
              <a:t>5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56</a:t>
            </a:r>
            <a:r>
              <a:rPr lang="en-US" sz="3500" b="1" spc="-120" baseline="6172" dirty="0">
                <a:latin typeface="Tahoma"/>
                <a:cs typeface="Tahoma"/>
              </a:rPr>
              <a:t> </a:t>
            </a:r>
            <a:r>
              <a:rPr lang="en-US" sz="3500" b="1" spc="277" baseline="6172" dirty="0">
                <a:latin typeface="Arial"/>
                <a:cs typeface="Arial"/>
              </a:rPr>
              <a:t>−</a:t>
            </a:r>
            <a:r>
              <a:rPr lang="en-US" sz="3500" b="1" spc="-67" baseline="6172" dirty="0">
                <a:latin typeface="Arial"/>
                <a:cs typeface="Arial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2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00</a:t>
            </a:r>
            <a:r>
              <a:rPr lang="en-US" sz="3500" b="1" spc="-15" baseline="6172" dirty="0">
                <a:latin typeface="Century Gothic"/>
                <a:cs typeface="Tahoma"/>
              </a:rPr>
              <a:t> </a:t>
            </a:r>
            <a:r>
              <a:rPr lang="en-US" sz="3500" b="1" spc="-15" baseline="6172" dirty="0">
                <a:latin typeface="Century Gothic"/>
                <a:cs typeface="Century Gothic"/>
              </a:rPr>
              <a:t>X1</a:t>
            </a:r>
            <a:r>
              <a:rPr lang="en-US" sz="3500" b="1" dirty="0">
                <a:latin typeface="Arial"/>
                <a:cs typeface="Arial"/>
              </a:rPr>
              <a:t> </a:t>
            </a:r>
            <a:r>
              <a:rPr lang="en-US" sz="3500" b="1" spc="-80" dirty="0">
                <a:latin typeface="Arial"/>
                <a:cs typeface="Arial"/>
              </a:rPr>
              <a:t> </a:t>
            </a:r>
            <a:r>
              <a:rPr lang="en-US" sz="3500" b="1" spc="82" baseline="6172" dirty="0">
                <a:latin typeface="Tahoma"/>
                <a:cs typeface="Tahoma"/>
              </a:rPr>
              <a:t>+</a:t>
            </a:r>
            <a:r>
              <a:rPr lang="en-US" sz="3500" b="1" spc="-120" baseline="6172" dirty="0">
                <a:latin typeface="Tahoma"/>
                <a:cs typeface="Tahoma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3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56</a:t>
            </a:r>
            <a:r>
              <a:rPr lang="en-US" sz="3500" b="1" spc="-15" baseline="6172" dirty="0">
                <a:latin typeface="Century Gothic"/>
                <a:cs typeface="Tahoma"/>
              </a:rPr>
              <a:t>X</a:t>
            </a:r>
            <a:r>
              <a:rPr lang="en-US" sz="3500" b="1" spc="-20" baseline="6172" dirty="0">
                <a:latin typeface="Arial"/>
                <a:cs typeface="Arial"/>
              </a:rPr>
              <a:t>2</a:t>
            </a:r>
            <a:r>
              <a:rPr lang="en-US" sz="3500" b="1" dirty="0">
                <a:latin typeface="Arial"/>
                <a:cs typeface="Arial"/>
              </a:rPr>
              <a:t> </a:t>
            </a:r>
            <a:r>
              <a:rPr lang="en-US" sz="3500" b="1" spc="-30" dirty="0">
                <a:latin typeface="Arial"/>
                <a:cs typeface="Arial"/>
              </a:rPr>
              <a:t> </a:t>
            </a:r>
            <a:r>
              <a:rPr lang="en-US" sz="3500" b="1" spc="82" baseline="6172" dirty="0">
                <a:latin typeface="Tahoma"/>
                <a:cs typeface="Tahoma"/>
              </a:rPr>
              <a:t>=</a:t>
            </a:r>
            <a:r>
              <a:rPr lang="en-US" sz="3500" b="1" spc="-44" baseline="6172" dirty="0">
                <a:latin typeface="Tahoma"/>
                <a:cs typeface="Tahoma"/>
              </a:rPr>
              <a:t> </a:t>
            </a:r>
            <a:r>
              <a:rPr lang="en-US" sz="3500" b="1" spc="-52" baseline="6172" dirty="0">
                <a:latin typeface="Tahoma"/>
                <a:cs typeface="Tahoma"/>
              </a:rPr>
              <a:t>0</a:t>
            </a:r>
            <a:r>
              <a:rPr lang="en-US" sz="3500" b="1" spc="-52" baseline="6172" dirty="0">
                <a:latin typeface="Lucida Sans Unicode"/>
                <a:cs typeface="Lucida Sans Unicode"/>
              </a:rPr>
              <a:t>.</a:t>
            </a:r>
            <a:r>
              <a:rPr lang="en-US" sz="3500" b="1" spc="-52" baseline="6172" dirty="0">
                <a:latin typeface="Tahoma"/>
                <a:cs typeface="Tahoma"/>
              </a:rPr>
              <a:t>0</a:t>
            </a:r>
            <a:r>
              <a:rPr lang="en-US" sz="3500" b="1" spc="-37" baseline="6172" dirty="0">
                <a:latin typeface="Tahoma"/>
                <a:cs typeface="Tahoma"/>
              </a:rPr>
              <a:t> </a:t>
            </a:r>
            <a:endParaRPr lang="en-US" sz="3500" b="1" baseline="6172" dirty="0">
              <a:latin typeface="Lucida Sans Unicode"/>
              <a:cs typeface="Lucida Sans Unicode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9B86B-7DAA-449B-A7F8-B6AD28ADC288}"/>
              </a:ext>
            </a:extLst>
          </p:cNvPr>
          <p:cNvGrpSpPr/>
          <p:nvPr/>
        </p:nvGrpSpPr>
        <p:grpSpPr>
          <a:xfrm>
            <a:off x="1909967" y="1880991"/>
            <a:ext cx="8834346" cy="1227551"/>
            <a:chOff x="1077238" y="2268266"/>
            <a:chExt cx="9933662" cy="1376808"/>
          </a:xfrm>
        </p:grpSpPr>
        <p:pic>
          <p:nvPicPr>
            <p:cNvPr id="4" name="Content Placeholder 3">
              <a:extLst>
                <a:ext uri="{FF2B5EF4-FFF2-40B4-BE49-F238E27FC236}">
                  <a16:creationId xmlns:a16="http://schemas.microsoft.com/office/drawing/2014/main" id="{9855329B-64C6-4FA9-A7C2-C1DA02C0B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1100" y="2435292"/>
              <a:ext cx="9829800" cy="99370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220D2-1402-475E-AB3C-D2DBA6901661}"/>
                </a:ext>
              </a:extLst>
            </p:cNvPr>
            <p:cNvSpPr txBox="1"/>
            <p:nvPr/>
          </p:nvSpPr>
          <p:spPr>
            <a:xfrm>
              <a:off x="1077238" y="2317315"/>
              <a:ext cx="6050072" cy="1327759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AB3E0E-D6B8-4E7C-B22D-4A9573161622}"/>
                </a:ext>
              </a:extLst>
            </p:cNvPr>
            <p:cNvSpPr txBox="1"/>
            <p:nvPr/>
          </p:nvSpPr>
          <p:spPr>
            <a:xfrm>
              <a:off x="8010916" y="2268266"/>
              <a:ext cx="2310531" cy="1327759"/>
            </a:xfrm>
            <a:prstGeom prst="rect">
              <a:avLst/>
            </a:prstGeom>
            <a:noFill/>
            <a:ln w="381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810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object 5">
            <a:extLst>
              <a:ext uri="{FF2B5EF4-FFF2-40B4-BE49-F238E27FC236}">
                <a16:creationId xmlns:a16="http://schemas.microsoft.com/office/drawing/2014/main" id="{A4DCDB03-9A54-4DDF-8871-2240973BAAE2}"/>
              </a:ext>
            </a:extLst>
          </p:cNvPr>
          <p:cNvSpPr/>
          <p:nvPr/>
        </p:nvSpPr>
        <p:spPr>
          <a:xfrm>
            <a:off x="2485915" y="833106"/>
            <a:ext cx="6808690" cy="4987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88019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815C-4EEB-4F1A-A4C6-91E47407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Estimating Gaussian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0571-6428-4BED-B5C6-E6D3AED505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Maximum likelihood Estimate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6D1D-5A57-4A01-B555-FE20E2B0B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34" y="1975518"/>
            <a:ext cx="2240767" cy="526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90631-2670-4E81-B3B5-3EBA001D6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334" y="2742457"/>
            <a:ext cx="3932776" cy="6634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475FA8-D9A6-4F16-92A1-B118BB6F1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334" y="3754877"/>
            <a:ext cx="9283179" cy="6748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68FCE2-58D6-4A85-B79D-21C3348F9306}"/>
              </a:ext>
            </a:extLst>
          </p:cNvPr>
          <p:cNvSpPr/>
          <p:nvPr/>
        </p:nvSpPr>
        <p:spPr>
          <a:xfrm>
            <a:off x="1728334" y="5240486"/>
            <a:ext cx="58254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spc="-25" dirty="0" err="1">
                <a:cs typeface="Arial"/>
              </a:rPr>
              <a:t>N</a:t>
            </a:r>
            <a:r>
              <a:rPr lang="en-US" sz="2800" i="1" spc="-82" baseline="-13888" dirty="0" err="1">
                <a:cs typeface="Lucida Sans"/>
              </a:rPr>
              <a:t>k</a:t>
            </a:r>
            <a:r>
              <a:rPr lang="en-US" sz="2800" i="1" baseline="-13888" dirty="0">
                <a:cs typeface="Lucida Sans"/>
              </a:rPr>
              <a:t> </a:t>
            </a:r>
            <a:r>
              <a:rPr lang="en-US" sz="2800" i="1" spc="-44" baseline="-13888" dirty="0">
                <a:cs typeface="Lucida Sans"/>
              </a:rPr>
              <a:t> </a:t>
            </a:r>
            <a:r>
              <a:rPr lang="en-US" sz="2800" spc="10" dirty="0">
                <a:cs typeface="Arial"/>
              </a:rPr>
              <a:t>i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nu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20" dirty="0">
                <a:cs typeface="Arial"/>
              </a:rPr>
              <a:t>b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dirty="0">
                <a:cs typeface="Arial"/>
              </a:rPr>
              <a:t>r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25" dirty="0">
                <a:cs typeface="Arial"/>
              </a:rPr>
              <a:t>of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75" dirty="0">
                <a:cs typeface="Arial"/>
              </a:rPr>
              <a:t>c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145" dirty="0">
                <a:cs typeface="Arial"/>
              </a:rPr>
              <a:t>ss</a:t>
            </a:r>
            <a:r>
              <a:rPr lang="en-US" sz="2800" spc="-5" dirty="0">
                <a:cs typeface="Arial"/>
              </a:rPr>
              <a:t>-</a:t>
            </a:r>
            <a:r>
              <a:rPr lang="en-US" sz="2800" i="1" spc="-25" dirty="0">
                <a:cs typeface="Arial"/>
              </a:rPr>
              <a:t>k</a:t>
            </a:r>
            <a:r>
              <a:rPr lang="en-US" sz="2800" i="1" spc="14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50" dirty="0">
                <a:cs typeface="Arial"/>
              </a:rPr>
              <a:t>p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140" dirty="0">
                <a:cs typeface="Arial"/>
              </a:rPr>
              <a:t>s,  </a:t>
            </a:r>
          </a:p>
          <a:p>
            <a:r>
              <a:rPr lang="en-US" sz="2800" i="1" spc="-50" dirty="0">
                <a:cs typeface="Arial"/>
              </a:rPr>
              <a:t>x</a:t>
            </a:r>
            <a:r>
              <a:rPr lang="en-US" sz="2800" i="1" spc="-210" dirty="0">
                <a:cs typeface="Arial"/>
              </a:rPr>
              <a:t> </a:t>
            </a:r>
            <a:r>
              <a:rPr lang="en-US" sz="2800" spc="89" baseline="27777" dirty="0">
                <a:cs typeface="Arial"/>
              </a:rPr>
              <a:t>(</a:t>
            </a:r>
            <a:r>
              <a:rPr lang="en-US" sz="2800" i="1" spc="-44" baseline="27777" dirty="0" err="1">
                <a:cs typeface="Lucida Sans"/>
              </a:rPr>
              <a:t>i</a:t>
            </a:r>
            <a:r>
              <a:rPr lang="en-US" sz="2800" i="1" spc="-262" baseline="27777" dirty="0">
                <a:cs typeface="Lucida Sans"/>
              </a:rPr>
              <a:t> </a:t>
            </a:r>
            <a:r>
              <a:rPr lang="en-US" sz="2800" spc="89" baseline="27777" dirty="0">
                <a:cs typeface="Arial"/>
              </a:rPr>
              <a:t>)</a:t>
            </a:r>
            <a:r>
              <a:rPr lang="en-US" sz="2800" baseline="27777" dirty="0">
                <a:cs typeface="Arial"/>
              </a:rPr>
              <a:t> </a:t>
            </a:r>
            <a:r>
              <a:rPr lang="en-US" sz="2800" spc="-52" baseline="27777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d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50" dirty="0">
                <a:cs typeface="Arial"/>
              </a:rPr>
              <a:t>n</a:t>
            </a:r>
            <a:r>
              <a:rPr lang="en-US" sz="2800" spc="10" dirty="0">
                <a:cs typeface="Arial"/>
              </a:rPr>
              <a:t>o</a:t>
            </a:r>
            <a:r>
              <a:rPr lang="en-US" sz="2800" dirty="0">
                <a:cs typeface="Arial"/>
              </a:rPr>
              <a:t>t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140" dirty="0">
                <a:cs typeface="Arial"/>
              </a:rPr>
              <a:t>s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50" dirty="0">
                <a:cs typeface="Arial"/>
              </a:rPr>
              <a:t>h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i="1" spc="10" dirty="0" err="1">
                <a:cs typeface="Arial"/>
              </a:rPr>
              <a:t>i</a:t>
            </a:r>
            <a:r>
              <a:rPr lang="en-US" sz="2800" i="1" spc="-200" dirty="0">
                <a:cs typeface="Arial"/>
              </a:rPr>
              <a:t> </a:t>
            </a:r>
            <a:r>
              <a:rPr lang="en-US" sz="2800" spc="80" dirty="0" err="1">
                <a:cs typeface="Arial"/>
              </a:rPr>
              <a:t>t</a:t>
            </a:r>
            <a:r>
              <a:rPr lang="en-US" sz="2800" spc="-50" dirty="0" err="1">
                <a:cs typeface="Arial"/>
              </a:rPr>
              <a:t>h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145" dirty="0">
                <a:cs typeface="Arial"/>
              </a:rPr>
              <a:t>s</a:t>
            </a:r>
            <a:r>
              <a:rPr lang="en-US" sz="2800" spc="-95" dirty="0">
                <a:cs typeface="Arial"/>
              </a:rPr>
              <a:t>a</a:t>
            </a:r>
            <a:r>
              <a:rPr lang="en-US" sz="2800" spc="-60" dirty="0">
                <a:cs typeface="Arial"/>
              </a:rPr>
              <a:t>m</a:t>
            </a:r>
            <a:r>
              <a:rPr lang="en-US" sz="2800" spc="-50" dirty="0">
                <a:cs typeface="Arial"/>
              </a:rPr>
              <a:t>p</a:t>
            </a:r>
            <a:r>
              <a:rPr lang="en-US" sz="2800" spc="10" dirty="0">
                <a:cs typeface="Arial"/>
              </a:rPr>
              <a:t>l</a:t>
            </a:r>
            <a:r>
              <a:rPr lang="en-US" sz="2800" spc="-130" dirty="0">
                <a:cs typeface="Arial"/>
              </a:rPr>
              <a:t>e</a:t>
            </a:r>
            <a:r>
              <a:rPr lang="en-US" sz="2800" spc="55" dirty="0">
                <a:cs typeface="Arial"/>
              </a:rPr>
              <a:t> </a:t>
            </a:r>
            <a:r>
              <a:rPr lang="en-US" sz="2800" spc="-55" dirty="0">
                <a:cs typeface="Arial"/>
              </a:rPr>
              <a:t>v</a:t>
            </a:r>
            <a:r>
              <a:rPr lang="en-US" sz="2800" spc="-135" dirty="0">
                <a:cs typeface="Arial"/>
              </a:rPr>
              <a:t>e</a:t>
            </a:r>
            <a:r>
              <a:rPr lang="en-US" sz="2800" spc="-70" dirty="0">
                <a:cs typeface="Arial"/>
              </a:rPr>
              <a:t>c</a:t>
            </a:r>
            <a:r>
              <a:rPr lang="en-US" sz="2800" spc="80" dirty="0">
                <a:cs typeface="Arial"/>
              </a:rPr>
              <a:t>t</a:t>
            </a:r>
            <a:r>
              <a:rPr lang="en-US" sz="2800" spc="-105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720028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2C753-018B-4CD2-A925-6893BA095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2563" marR="10067" indent="-303269">
              <a:lnSpc>
                <a:spcPct val="102600"/>
              </a:lnSpc>
            </a:pPr>
            <a:r>
              <a:rPr lang="en-US" sz="2800" spc="129" dirty="0">
                <a:cs typeface="Arial"/>
              </a:rPr>
              <a:t>T</a:t>
            </a:r>
            <a:r>
              <a:rPr lang="en-US" sz="2800" spc="-188" dirty="0">
                <a:cs typeface="Arial"/>
              </a:rPr>
              <a:t>w</a:t>
            </a:r>
            <a:r>
              <a:rPr lang="en-US" sz="2800" spc="-139" dirty="0">
                <a:cs typeface="Arial"/>
              </a:rPr>
              <a:t>o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npu</a:t>
            </a:r>
            <a:r>
              <a:rPr lang="en-US" sz="2800" spc="168" dirty="0">
                <a:cs typeface="Arial"/>
              </a:rPr>
              <a:t>t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09" dirty="0">
                <a:cs typeface="Arial"/>
              </a:rPr>
              <a:t>v</a:t>
            </a:r>
            <a:r>
              <a:rPr lang="en-US" sz="2800" spc="-248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-99" dirty="0">
                <a:cs typeface="Arial"/>
              </a:rPr>
              <a:t>b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-277" dirty="0">
                <a:cs typeface="Arial"/>
              </a:rPr>
              <a:t>s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39" dirty="0">
                <a:cs typeface="Arial"/>
              </a:rPr>
              <a:t>c</a:t>
            </a:r>
            <a:r>
              <a:rPr lang="en-US" sz="2800" spc="-99" dirty="0">
                <a:cs typeface="Arial"/>
              </a:rPr>
              <a:t>o</a:t>
            </a:r>
            <a:r>
              <a:rPr lang="en-US" sz="2800" spc="-159" dirty="0">
                <a:cs typeface="Arial"/>
              </a:rPr>
              <a:t>m</a:t>
            </a:r>
            <a:r>
              <a:rPr lang="en-US" sz="2800" spc="-99" dirty="0">
                <a:cs typeface="Arial"/>
              </a:rPr>
              <a:t>pu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99" dirty="0">
                <a:cs typeface="Arial"/>
              </a:rPr>
              <a:t>d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40" dirty="0">
                <a:cs typeface="Arial"/>
              </a:rPr>
              <a:t>f</a:t>
            </a:r>
            <a:r>
              <a:rPr lang="en-US" sz="2800" dirty="0">
                <a:cs typeface="Arial"/>
              </a:rPr>
              <a:t>r</a:t>
            </a:r>
            <a:r>
              <a:rPr lang="en-US" sz="2800" spc="-129" dirty="0">
                <a:cs typeface="Arial"/>
              </a:rPr>
              <a:t>om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99" dirty="0">
                <a:cs typeface="Arial"/>
              </a:rPr>
              <a:t>h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59" dirty="0">
                <a:cs typeface="Arial"/>
              </a:rPr>
              <a:t>p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-149" dirty="0">
                <a:cs typeface="Arial"/>
              </a:rPr>
              <a:t>c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99" dirty="0">
                <a:cs typeface="Arial"/>
              </a:rPr>
              <a:t>p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49" dirty="0">
                <a:cs typeface="Arial"/>
              </a:rPr>
              <a:t>c</a:t>
            </a:r>
            <a:r>
              <a:rPr lang="en-US" sz="2800" spc="-129" dirty="0">
                <a:cs typeface="Arial"/>
              </a:rPr>
              <a:t>om</a:t>
            </a:r>
            <a:r>
              <a:rPr lang="en-US" sz="2800" spc="-40" dirty="0">
                <a:cs typeface="Arial"/>
              </a:rPr>
              <a:t>p</a:t>
            </a:r>
            <a:r>
              <a:rPr lang="en-US" sz="2800" spc="-129" dirty="0">
                <a:cs typeface="Arial"/>
              </a:rPr>
              <a:t>on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277" dirty="0">
                <a:cs typeface="Arial"/>
              </a:rPr>
              <a:t>s</a:t>
            </a:r>
            <a:r>
              <a:rPr lang="en-US" sz="2800" spc="-159" dirty="0">
                <a:cs typeface="Arial"/>
              </a:rPr>
              <a:t> </a:t>
            </a:r>
            <a:r>
              <a:rPr lang="en-US" sz="2800" spc="-50" dirty="0">
                <a:cs typeface="Arial"/>
              </a:rPr>
              <a:t>of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159" dirty="0">
                <a:cs typeface="Arial"/>
              </a:rPr>
              <a:t>t</a:t>
            </a:r>
            <a:r>
              <a:rPr lang="en-US" sz="2800" spc="-99" dirty="0">
                <a:cs typeface="Arial"/>
              </a:rPr>
              <a:t>h</a:t>
            </a:r>
            <a:r>
              <a:rPr lang="en-US" sz="2800" spc="-258" dirty="0">
                <a:cs typeface="Arial"/>
              </a:rPr>
              <a:t>e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98" dirty="0">
                <a:cs typeface="Arial"/>
              </a:rPr>
              <a:t>o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59" dirty="0">
                <a:cs typeface="Arial"/>
              </a:rPr>
              <a:t>gi</a:t>
            </a:r>
            <a:r>
              <a:rPr lang="en-US" sz="2800" spc="-99" dirty="0">
                <a:cs typeface="Arial"/>
              </a:rPr>
              <a:t>n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39" dirty="0">
                <a:cs typeface="Arial"/>
              </a:rPr>
              <a:t>8</a:t>
            </a:r>
            <a:r>
              <a:rPr lang="en-US" sz="2800" spc="109" dirty="0">
                <a:cs typeface="Arial"/>
              </a:rPr>
              <a:t> </a:t>
            </a:r>
            <a:r>
              <a:rPr lang="en-US" sz="2800" spc="-109" dirty="0">
                <a:cs typeface="Arial"/>
              </a:rPr>
              <a:t>v</a:t>
            </a:r>
            <a:r>
              <a:rPr lang="en-US" sz="2800" spc="-248" dirty="0">
                <a:cs typeface="Arial"/>
              </a:rPr>
              <a:t>a</a:t>
            </a:r>
            <a:r>
              <a:rPr lang="en-US" sz="2800" dirty="0">
                <a:cs typeface="Arial"/>
              </a:rPr>
              <a:t>r</a:t>
            </a:r>
            <a:r>
              <a:rPr lang="en-US" sz="2800" spc="20" dirty="0">
                <a:cs typeface="Arial"/>
              </a:rPr>
              <a:t>i</a:t>
            </a:r>
            <a:r>
              <a:rPr lang="en-US" sz="2800" spc="-188" dirty="0">
                <a:cs typeface="Arial"/>
              </a:rPr>
              <a:t>a</a:t>
            </a:r>
            <a:r>
              <a:rPr lang="en-US" sz="2800" spc="-99" dirty="0">
                <a:cs typeface="Arial"/>
              </a:rPr>
              <a:t>b</a:t>
            </a:r>
            <a:r>
              <a:rPr lang="en-US" sz="2800" spc="20" dirty="0">
                <a:cs typeface="Arial"/>
              </a:rPr>
              <a:t>l</a:t>
            </a:r>
            <a:r>
              <a:rPr lang="en-US" sz="2800" spc="-268" dirty="0">
                <a:cs typeface="Arial"/>
              </a:rPr>
              <a:t>e</a:t>
            </a:r>
            <a:r>
              <a:rPr lang="en-US" sz="2800" spc="-287" dirty="0">
                <a:cs typeface="Arial"/>
              </a:rPr>
              <a:t>s</a:t>
            </a:r>
            <a:r>
              <a:rPr lang="en-US" sz="2800" spc="-20" dirty="0">
                <a:cs typeface="Arial"/>
              </a:rPr>
              <a:t>.</a:t>
            </a:r>
          </a:p>
          <a:p>
            <a:pPr marL="572563" marR="10067" indent="-303269">
              <a:lnSpc>
                <a:spcPct val="102600"/>
              </a:lnSpc>
            </a:pPr>
            <a:r>
              <a:rPr lang="it-IT" sz="2800" spc="-89" dirty="0">
                <a:cs typeface="Arial"/>
              </a:rPr>
              <a:t>P</a:t>
            </a:r>
            <a:r>
              <a:rPr lang="it-IT" sz="2800" dirty="0">
                <a:cs typeface="Arial"/>
              </a:rPr>
              <a:t>r</a:t>
            </a:r>
            <a:r>
              <a:rPr lang="it-IT" sz="2800" spc="20" dirty="0">
                <a:cs typeface="Arial"/>
              </a:rPr>
              <a:t>i</a:t>
            </a:r>
            <a:r>
              <a:rPr lang="it-IT" sz="2800" spc="-198" dirty="0">
                <a:cs typeface="Arial"/>
              </a:rPr>
              <a:t>o</a:t>
            </a:r>
            <a:r>
              <a:rPr lang="it-IT" sz="2800" dirty="0">
                <a:cs typeface="Arial"/>
              </a:rPr>
              <a:t>r</a:t>
            </a:r>
            <a:r>
              <a:rPr lang="it-IT" sz="2800" spc="109" dirty="0">
                <a:cs typeface="Arial"/>
              </a:rPr>
              <a:t> </a:t>
            </a:r>
            <a:r>
              <a:rPr lang="it-IT" sz="2800" spc="-159" dirty="0">
                <a:cs typeface="Arial"/>
              </a:rPr>
              <a:t>p</a:t>
            </a:r>
            <a:r>
              <a:rPr lang="it-IT" sz="2800" dirty="0">
                <a:cs typeface="Arial"/>
              </a:rPr>
              <a:t>r</a:t>
            </a:r>
            <a:r>
              <a:rPr lang="it-IT" sz="2800" spc="-129" dirty="0">
                <a:cs typeface="Arial"/>
              </a:rPr>
              <a:t>ob</a:t>
            </a:r>
            <a:r>
              <a:rPr lang="it-IT" sz="2800" spc="-188" dirty="0">
                <a:cs typeface="Arial"/>
              </a:rPr>
              <a:t>a</a:t>
            </a:r>
            <a:r>
              <a:rPr lang="it-IT" sz="2800" spc="-99" dirty="0">
                <a:cs typeface="Arial"/>
              </a:rPr>
              <a:t>b</a:t>
            </a:r>
            <a:r>
              <a:rPr lang="it-IT" sz="2800" spc="20" dirty="0">
                <a:cs typeface="Arial"/>
              </a:rPr>
              <a:t>ili</a:t>
            </a:r>
            <a:r>
              <a:rPr lang="it-IT" sz="2800" spc="159" dirty="0">
                <a:cs typeface="Arial"/>
              </a:rPr>
              <a:t>t</a:t>
            </a:r>
            <a:r>
              <a:rPr lang="it-IT" sz="2800" spc="20" dirty="0">
                <a:cs typeface="Arial"/>
              </a:rPr>
              <a:t>i</a:t>
            </a:r>
            <a:r>
              <a:rPr lang="it-IT" sz="2800" spc="-268" dirty="0">
                <a:cs typeface="Arial"/>
              </a:rPr>
              <a:t>e</a:t>
            </a:r>
            <a:r>
              <a:rPr lang="it-IT" sz="2800" spc="-277" dirty="0">
                <a:cs typeface="Arial"/>
              </a:rPr>
              <a:t>s</a:t>
            </a:r>
            <a:r>
              <a:rPr lang="it-IT" sz="2800" spc="-20" dirty="0">
                <a:cs typeface="Arial"/>
              </a:rPr>
              <a:t>:</a:t>
            </a:r>
            <a:r>
              <a:rPr lang="it-IT" sz="2800" dirty="0">
                <a:cs typeface="Arial"/>
              </a:rPr>
              <a:t> </a:t>
            </a:r>
            <a:r>
              <a:rPr lang="it-IT" sz="2800" spc="-258" dirty="0">
                <a:cs typeface="Arial"/>
              </a:rPr>
              <a:t> </a:t>
            </a:r>
            <a:r>
              <a:rPr lang="it-IT" sz="2800" spc="-1605" dirty="0">
                <a:cs typeface="Lucida Sans Unicode"/>
              </a:rPr>
              <a:t>π</a:t>
            </a:r>
            <a:r>
              <a:rPr lang="it-IT" sz="2800" spc="377" dirty="0">
                <a:cs typeface="Arial"/>
              </a:rPr>
              <a:t>ˆ</a:t>
            </a:r>
            <a:r>
              <a:rPr lang="it-IT" sz="2800" spc="-73" baseline="-10416" dirty="0">
                <a:cs typeface="Arial"/>
              </a:rPr>
              <a:t>1</a:t>
            </a:r>
            <a:r>
              <a:rPr lang="it-IT" sz="2800" baseline="-10416" dirty="0">
                <a:cs typeface="Arial"/>
              </a:rPr>
              <a:t> </a:t>
            </a:r>
            <a:r>
              <a:rPr lang="it-IT" sz="2800" spc="-281" baseline="-10416" dirty="0">
                <a:cs typeface="Arial"/>
              </a:rPr>
              <a:t> </a:t>
            </a:r>
            <a:r>
              <a:rPr lang="it-IT" sz="2800" spc="386" dirty="0">
                <a:cs typeface="Arial"/>
              </a:rPr>
              <a:t>=</a:t>
            </a:r>
            <a:r>
              <a:rPr lang="it-IT" sz="2800" spc="-10" dirty="0">
                <a:cs typeface="Arial"/>
              </a:rPr>
              <a:t> </a:t>
            </a:r>
            <a:r>
              <a:rPr lang="it-IT" sz="2800" spc="-149" dirty="0">
                <a:cs typeface="Arial"/>
              </a:rPr>
              <a:t>0</a:t>
            </a:r>
            <a:r>
              <a:rPr lang="it-IT" sz="2800" spc="-99" dirty="0">
                <a:cs typeface="Lucida Sans Unicode"/>
              </a:rPr>
              <a:t>.</a:t>
            </a:r>
            <a:r>
              <a:rPr lang="it-IT" sz="2800" spc="-109" dirty="0">
                <a:cs typeface="Arial"/>
              </a:rPr>
              <a:t>651,</a:t>
            </a:r>
            <a:r>
              <a:rPr lang="it-IT" sz="2800" spc="109" dirty="0">
                <a:cs typeface="Arial"/>
              </a:rPr>
              <a:t> </a:t>
            </a:r>
            <a:r>
              <a:rPr lang="it-IT" sz="2800" spc="-1605" dirty="0">
                <a:cs typeface="Lucida Sans Unicode"/>
              </a:rPr>
              <a:t>π</a:t>
            </a:r>
            <a:r>
              <a:rPr lang="it-IT" sz="2800" spc="377" dirty="0">
                <a:cs typeface="Arial"/>
              </a:rPr>
              <a:t>ˆ</a:t>
            </a:r>
            <a:r>
              <a:rPr lang="it-IT" sz="2800" spc="-73" baseline="-10416" dirty="0">
                <a:cs typeface="Arial"/>
              </a:rPr>
              <a:t>2</a:t>
            </a:r>
            <a:r>
              <a:rPr lang="it-IT" sz="2800" baseline="-10416" dirty="0">
                <a:cs typeface="Arial"/>
              </a:rPr>
              <a:t> </a:t>
            </a:r>
            <a:r>
              <a:rPr lang="it-IT" sz="2800" spc="-281" baseline="-10416" dirty="0">
                <a:cs typeface="Arial"/>
              </a:rPr>
              <a:t> </a:t>
            </a:r>
            <a:r>
              <a:rPr lang="it-IT" sz="2800" spc="386" dirty="0">
                <a:cs typeface="Arial"/>
              </a:rPr>
              <a:t>=</a:t>
            </a:r>
            <a:r>
              <a:rPr lang="it-IT" sz="2800" spc="-10" dirty="0">
                <a:cs typeface="Arial"/>
              </a:rPr>
              <a:t> </a:t>
            </a:r>
            <a:r>
              <a:rPr lang="it-IT" sz="2800" spc="-149" dirty="0">
                <a:cs typeface="Arial"/>
              </a:rPr>
              <a:t>0</a:t>
            </a:r>
            <a:r>
              <a:rPr lang="it-IT" sz="2800" spc="-99" dirty="0">
                <a:cs typeface="Lucida Sans Unicode"/>
              </a:rPr>
              <a:t>.</a:t>
            </a:r>
            <a:r>
              <a:rPr lang="it-IT" sz="2800" spc="-109" dirty="0">
                <a:cs typeface="Arial"/>
              </a:rPr>
              <a:t>349.</a:t>
            </a:r>
          </a:p>
          <a:p>
            <a:pPr marL="572563" marR="10067" indent="-303269">
              <a:lnSpc>
                <a:spcPct val="102600"/>
              </a:lnSpc>
            </a:pPr>
            <a:endParaRPr lang="it-IT" sz="2800" spc="-109" dirty="0">
              <a:cs typeface="Arial"/>
            </a:endParaRPr>
          </a:p>
          <a:p>
            <a:pPr marL="572563" marR="10067" indent="-303269">
              <a:lnSpc>
                <a:spcPct val="102600"/>
              </a:lnSpc>
            </a:pPr>
            <a:r>
              <a:rPr lang="it-IT" sz="2800" dirty="0">
                <a:cs typeface="Arial"/>
              </a:rPr>
              <a:t> Classification rules:</a:t>
            </a:r>
          </a:p>
          <a:p>
            <a:pPr marL="572563" marR="10067" indent="-303269">
              <a:lnSpc>
                <a:spcPct val="102600"/>
              </a:lnSpc>
            </a:pPr>
            <a:endParaRPr lang="en-US" sz="2800" spc="-20" dirty="0">
              <a:latin typeface="Arial"/>
              <a:cs typeface="Arial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72763-3D26-4F95-B20E-4EC08605C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99" dirty="0">
                <a:cs typeface="Tahoma"/>
              </a:rPr>
              <a:t>D</a:t>
            </a:r>
            <a:r>
              <a:rPr lang="en-US" spc="10" dirty="0">
                <a:cs typeface="Tahoma"/>
              </a:rPr>
              <a:t>i</a:t>
            </a:r>
            <a:r>
              <a:rPr lang="en-US" spc="-139" dirty="0">
                <a:cs typeface="Tahoma"/>
              </a:rPr>
              <a:t>a</a:t>
            </a:r>
            <a:r>
              <a:rPr lang="en-US" spc="-40" dirty="0">
                <a:cs typeface="Tahoma"/>
              </a:rPr>
              <a:t>b</a:t>
            </a:r>
            <a:r>
              <a:rPr lang="en-US" spc="-248" dirty="0">
                <a:cs typeface="Tahoma"/>
              </a:rPr>
              <a:t>e</a:t>
            </a:r>
            <a:r>
              <a:rPr lang="en-US" spc="69" dirty="0">
                <a:cs typeface="Tahoma"/>
              </a:rPr>
              <a:t>t</a:t>
            </a:r>
            <a:r>
              <a:rPr lang="en-US" spc="-248" dirty="0">
                <a:cs typeface="Tahoma"/>
              </a:rPr>
              <a:t>e</a:t>
            </a:r>
            <a:r>
              <a:rPr lang="en-US" spc="-178" dirty="0">
                <a:cs typeface="Tahoma"/>
              </a:rPr>
              <a:t>s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99" dirty="0">
                <a:latin typeface="Tahoma"/>
                <a:cs typeface="Tahoma"/>
              </a:rPr>
              <a:t>D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69" dirty="0">
                <a:latin typeface="Tahoma"/>
                <a:cs typeface="Tahoma"/>
              </a:rPr>
              <a:t>t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-129" dirty="0">
                <a:latin typeface="Tahoma"/>
                <a:cs typeface="Tahoma"/>
              </a:rPr>
              <a:t>Se</a:t>
            </a:r>
            <a:r>
              <a:rPr lang="en-US" spc="69" dirty="0">
                <a:latin typeface="Tahoma"/>
                <a:cs typeface="Tahoma"/>
              </a:rPr>
              <a:t>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61291-A243-4CD7-BC1F-3B3AB66AD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358" y="4351409"/>
            <a:ext cx="6931677" cy="170980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2FF2A5D5-B174-4504-A88A-C650E3574AD3}"/>
              </a:ext>
            </a:extLst>
          </p:cNvPr>
          <p:cNvSpPr txBox="1"/>
          <p:nvPr/>
        </p:nvSpPr>
        <p:spPr>
          <a:xfrm>
            <a:off x="1773573" y="2881092"/>
            <a:ext cx="3776304" cy="335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>
              <a:tabLst>
                <a:tab pos="2446290" algn="l"/>
              </a:tabLst>
            </a:pPr>
            <a:r>
              <a:rPr sz="2378" spc="268" baseline="-38194" dirty="0">
                <a:solidFill>
                  <a:srgbClr val="3232B2"/>
                </a:solidFill>
                <a:latin typeface="MS Gothic"/>
                <a:cs typeface="MS Gothic"/>
              </a:rPr>
              <a:t> </a:t>
            </a:r>
            <a:r>
              <a:rPr lang="el-GR" sz="3270" spc="-1694" baseline="-35353" dirty="0">
                <a:latin typeface="Arial"/>
                <a:cs typeface="Arial"/>
              </a:rPr>
              <a:t>Σ</a:t>
            </a:r>
            <a:r>
              <a:rPr sz="3270" spc="519" baseline="-20202" dirty="0">
                <a:latin typeface="Arial"/>
                <a:cs typeface="Arial"/>
              </a:rPr>
              <a:t>ˆ</a:t>
            </a:r>
            <a:r>
              <a:rPr sz="3270" spc="341" baseline="-20202" dirty="0">
                <a:latin typeface="Arial"/>
                <a:cs typeface="Arial"/>
              </a:rPr>
              <a:t> </a:t>
            </a:r>
            <a:r>
              <a:rPr sz="3270" spc="579" baseline="-35353" dirty="0">
                <a:latin typeface="Arial"/>
                <a:cs typeface="Arial"/>
              </a:rPr>
              <a:t>=</a:t>
            </a:r>
            <a:r>
              <a:rPr lang="en-US" sz="3270" spc="579" baseline="-35353" dirty="0">
                <a:latin typeface="Arial"/>
                <a:cs typeface="Arial"/>
              </a:rPr>
              <a:t>   </a:t>
            </a:r>
            <a:r>
              <a:rPr sz="3270" spc="-14" baseline="-35353" dirty="0">
                <a:latin typeface="Arial"/>
                <a:cs typeface="Arial"/>
              </a:rPr>
              <a:t> </a:t>
            </a:r>
            <a:r>
              <a:rPr sz="3270" spc="1470" baseline="42929" dirty="0">
                <a:latin typeface="Arial"/>
                <a:cs typeface="Arial"/>
              </a:rPr>
              <a:t> </a:t>
            </a:r>
            <a:r>
              <a:rPr sz="3270" baseline="42929" dirty="0">
                <a:latin typeface="Arial"/>
                <a:cs typeface="Arial"/>
              </a:rPr>
              <a:t> </a:t>
            </a:r>
            <a:r>
              <a:rPr sz="3270" spc="-341" baseline="42929" dirty="0">
                <a:latin typeface="Arial"/>
                <a:cs typeface="Arial"/>
              </a:rPr>
              <a:t> </a:t>
            </a:r>
            <a:r>
              <a:rPr sz="2180" spc="-149" dirty="0">
                <a:latin typeface="Arial"/>
                <a:cs typeface="Arial"/>
              </a:rPr>
              <a:t>1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7925</a:t>
            </a:r>
            <a:r>
              <a:rPr lang="en-US" sz="2180" spc="-139" dirty="0">
                <a:latin typeface="Arial"/>
                <a:cs typeface="Arial"/>
              </a:rPr>
              <a:t>    </a:t>
            </a:r>
            <a:r>
              <a:rPr sz="2180" spc="-404" dirty="0">
                <a:latin typeface="Lucida Sans Unicode"/>
                <a:cs typeface="Lucida Sans Unicode"/>
              </a:rPr>
              <a:t>−</a:t>
            </a:r>
            <a:r>
              <a:rPr sz="2180" spc="-139" dirty="0">
                <a:latin typeface="Arial"/>
                <a:cs typeface="Arial"/>
              </a:rPr>
              <a:t>0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1461</a:t>
            </a:r>
            <a:r>
              <a:rPr sz="2180" dirty="0">
                <a:latin typeface="Arial"/>
                <a:cs typeface="Arial"/>
              </a:rPr>
              <a:t> </a:t>
            </a:r>
            <a:r>
              <a:rPr sz="2180" spc="-226" dirty="0">
                <a:latin typeface="Arial"/>
                <a:cs typeface="Arial"/>
              </a:rPr>
              <a:t> </a:t>
            </a:r>
            <a:r>
              <a:rPr sz="3270" spc="1470" baseline="42929" dirty="0">
                <a:latin typeface="Arial"/>
                <a:cs typeface="Arial"/>
              </a:rPr>
              <a:t> </a:t>
            </a:r>
            <a:endParaRPr sz="3270" baseline="42929" dirty="0">
              <a:latin typeface="Arial"/>
              <a:cs typeface="Arial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B6270771-6C74-4FBF-98C3-AFCF64A4C285}"/>
              </a:ext>
            </a:extLst>
          </p:cNvPr>
          <p:cNvSpPr txBox="1"/>
          <p:nvPr/>
        </p:nvSpPr>
        <p:spPr>
          <a:xfrm>
            <a:off x="1773573" y="3238056"/>
            <a:ext cx="3235214" cy="3354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19370"/>
            <a:r>
              <a:rPr sz="2180" spc="-404" dirty="0">
                <a:latin typeface="Lucida Sans Unicode"/>
                <a:cs typeface="Lucida Sans Unicode"/>
              </a:rPr>
              <a:t>−</a:t>
            </a:r>
            <a:r>
              <a:rPr sz="2180" spc="-139" dirty="0">
                <a:latin typeface="Arial"/>
                <a:cs typeface="Arial"/>
              </a:rPr>
              <a:t>0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1461  </a:t>
            </a:r>
            <a:r>
              <a:rPr sz="2180" spc="149" dirty="0">
                <a:latin typeface="Arial"/>
                <a:cs typeface="Arial"/>
              </a:rPr>
              <a:t> </a:t>
            </a:r>
            <a:r>
              <a:rPr sz="2180" spc="-139" dirty="0">
                <a:latin typeface="Arial"/>
                <a:cs typeface="Arial"/>
              </a:rPr>
              <a:t>1</a:t>
            </a:r>
            <a:r>
              <a:rPr sz="2180" spc="-99" dirty="0">
                <a:latin typeface="Lucida Sans Unicode"/>
                <a:cs typeface="Lucida Sans Unicode"/>
              </a:rPr>
              <a:t>.</a:t>
            </a:r>
            <a:r>
              <a:rPr sz="2180" spc="-139" dirty="0">
                <a:latin typeface="Arial"/>
                <a:cs typeface="Arial"/>
              </a:rPr>
              <a:t>6634</a:t>
            </a:r>
            <a:endParaRPr sz="2180" dirty="0">
              <a:latin typeface="Arial"/>
              <a:cs typeface="Arial"/>
            </a:endParaRPr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58ADF741-1BB1-4D66-A0F1-3798696F9418}"/>
              </a:ext>
            </a:extLst>
          </p:cNvPr>
          <p:cNvSpPr/>
          <p:nvPr/>
        </p:nvSpPr>
        <p:spPr>
          <a:xfrm>
            <a:off x="2818356" y="2881092"/>
            <a:ext cx="100208" cy="692440"/>
          </a:xfrm>
          <a:prstGeom prst="leftBracke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ket 9">
            <a:extLst>
              <a:ext uri="{FF2B5EF4-FFF2-40B4-BE49-F238E27FC236}">
                <a16:creationId xmlns:a16="http://schemas.microsoft.com/office/drawing/2014/main" id="{BF4E2136-5C4D-4F4B-A8C8-96F4999D8861}"/>
              </a:ext>
            </a:extLst>
          </p:cNvPr>
          <p:cNvSpPr/>
          <p:nvPr/>
        </p:nvSpPr>
        <p:spPr>
          <a:xfrm flipH="1" flipV="1">
            <a:off x="5135667" y="2881091"/>
            <a:ext cx="100207" cy="760341"/>
          </a:xfrm>
          <a:prstGeom prst="leftBracket">
            <a:avLst/>
          </a:prstGeom>
          <a:noFill/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465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583F-AF1A-4A7E-9D58-CC8F2C6D1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7543" y="7233602"/>
            <a:ext cx="9831026" cy="4507865"/>
          </a:xfrm>
        </p:spPr>
        <p:txBody>
          <a:bodyPr/>
          <a:lstStyle/>
          <a:p>
            <a:pPr marL="0" indent="0">
              <a:buNone/>
            </a:pPr>
            <a:r>
              <a:rPr lang="en-US" sz="2400" spc="12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68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p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ot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40" dirty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ol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98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168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1)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,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19" dirty="0">
                <a:latin typeface="Helvetica" panose="020B0604020202020204" pitchFamily="34" charset="0"/>
                <a:cs typeface="Helvetica" panose="020B0604020202020204" pitchFamily="34" charset="0"/>
              </a:rPr>
              <a:t>w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-79" dirty="0">
                <a:latin typeface="Helvetica" panose="020B0604020202020204" pitchFamily="34" charset="0"/>
                <a:cs typeface="Helvetica" panose="020B0604020202020204" pitchFamily="34" charset="0"/>
              </a:rPr>
              <a:t> 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(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ss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2)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ol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3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30" dirty="0">
                <a:latin typeface="Helvetica" panose="020B0604020202020204" pitchFamily="34" charset="0"/>
                <a:cs typeface="Helvetica" panose="020B0604020202020204" pitchFamily="34" charset="0"/>
              </a:rPr>
              <a:t>if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1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-5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59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2400" spc="-7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A.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30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h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" dirty="0">
                <a:latin typeface="Helvetica" panose="020B0604020202020204" pitchFamily="34" charset="0"/>
                <a:cs typeface="Helvetica" panose="020B0604020202020204" pitchFamily="34" charset="0"/>
              </a:rPr>
              <a:t>ot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: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40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ou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ob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5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59" dirty="0"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y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li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4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 r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69" dirty="0">
                <a:latin typeface="Helvetica" panose="020B0604020202020204" pitchFamily="34" charset="0"/>
                <a:cs typeface="Helvetica" panose="020B0604020202020204" pitchFamily="34" charset="0"/>
              </a:rPr>
              <a:t>gr</a:t>
            </a:r>
            <a:r>
              <a:rPr lang="en-US" sz="2400" spc="-268" dirty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r>
              <a:rPr lang="en-US" sz="2400" spc="-27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-287" dirty="0"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29" dirty="0">
                <a:latin typeface="Helvetica" panose="020B0604020202020204" pitchFamily="34" charset="0"/>
                <a:cs typeface="Helvetica" panose="020B0604020202020204" pitchFamily="34" charset="0"/>
              </a:rPr>
              <a:t>on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50" dirty="0">
                <a:latin typeface="Helvetica" panose="020B0604020202020204" pitchFamily="34" charset="0"/>
                <a:cs typeface="Helvetica" panose="020B0604020202020204" pitchFamily="34" charset="0"/>
              </a:rPr>
              <a:t>of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99" dirty="0">
                <a:latin typeface="Helvetica" panose="020B0604020202020204" pitchFamily="34" charset="0"/>
                <a:cs typeface="Helvetica" panose="020B0604020202020204" pitchFamily="34" charset="0"/>
              </a:rPr>
              <a:t>nd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49" dirty="0"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spc="-208" dirty="0">
                <a:latin typeface="Helvetica" panose="020B0604020202020204" pitchFamily="34" charset="0"/>
                <a:cs typeface="Helvetica" panose="020B0604020202020204" pitchFamily="34" charset="0"/>
              </a:rPr>
              <a:t>o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109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2400" spc="-109" dirty="0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r>
              <a:rPr lang="en-US" sz="2400" spc="-188" dirty="0"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r>
              <a:rPr lang="en-US" sz="2400" spc="159" dirty="0">
                <a:latin typeface="Helvetica" panose="020B0604020202020204" pitchFamily="34" charset="0"/>
                <a:cs typeface="Helvetica" panose="020B0604020202020204" pitchFamily="34" charset="0"/>
              </a:rPr>
              <a:t>t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r</a:t>
            </a:r>
            <a:r>
              <a:rPr lang="en-US" sz="2400" spc="20" dirty="0">
                <a:latin typeface="Helvetica" panose="020B0604020202020204" pitchFamily="34" charset="0"/>
                <a:cs typeface="Helvetica" panose="020B0604020202020204" pitchFamily="34" charset="0"/>
              </a:rPr>
              <a:t>i</a:t>
            </a:r>
            <a:r>
              <a:rPr lang="en-US" sz="2400" spc="-109" dirty="0">
                <a:latin typeface="Helvetica" panose="020B0604020202020204" pitchFamily="34" charset="0"/>
                <a:cs typeface="Helvetica" panose="020B0604020202020204" pitchFamily="34" charset="0"/>
              </a:rPr>
              <a:t>x</a:t>
            </a:r>
            <a:r>
              <a:rPr lang="en-US" sz="2400" spc="-20" dirty="0"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6">
            <a:extLst>
              <a:ext uri="{FF2B5EF4-FFF2-40B4-BE49-F238E27FC236}">
                <a16:creationId xmlns:a16="http://schemas.microsoft.com/office/drawing/2014/main" id="{00003341-6B9F-4922-AEF2-82B5D6A7879A}"/>
              </a:ext>
            </a:extLst>
          </p:cNvPr>
          <p:cNvSpPr/>
          <p:nvPr/>
        </p:nvSpPr>
        <p:spPr>
          <a:xfrm>
            <a:off x="3681508" y="710849"/>
            <a:ext cx="5254870" cy="4210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D86069-26F3-4E85-BD0F-1E19A2A92A74}"/>
              </a:ext>
            </a:extLst>
          </p:cNvPr>
          <p:cNvSpPr txBox="1"/>
          <p:nvPr/>
        </p:nvSpPr>
        <p:spPr>
          <a:xfrm>
            <a:off x="2829697" y="5325762"/>
            <a:ext cx="7599406" cy="92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>
              <a:lnSpc>
                <a:spcPct val="102600"/>
              </a:lnSpc>
            </a:pPr>
            <a:r>
              <a:rPr lang="en-US" spc="65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130" dirty="0">
                <a:cs typeface="Arial"/>
              </a:rPr>
              <a:t>e</a:t>
            </a:r>
            <a:r>
              <a:rPr lang="en-US" spc="55" dirty="0">
                <a:cs typeface="Arial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-70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spc="80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dirty="0">
                <a:cs typeface="Arial"/>
              </a:rPr>
              <a:t>r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p</a:t>
            </a:r>
            <a:r>
              <a:rPr lang="en-US" spc="10" dirty="0">
                <a:cs typeface="Arial"/>
              </a:rPr>
              <a:t>l</a:t>
            </a:r>
            <a:r>
              <a:rPr lang="en-US" spc="5" dirty="0">
                <a:cs typeface="Arial"/>
              </a:rPr>
              <a:t>ot</a:t>
            </a:r>
            <a:r>
              <a:rPr lang="en-US" spc="55" dirty="0">
                <a:cs typeface="Arial"/>
              </a:rPr>
              <a:t> </a:t>
            </a:r>
            <a:r>
              <a:rPr lang="en-US" spc="20" dirty="0">
                <a:cs typeface="Arial"/>
              </a:rPr>
              <a:t>f</a:t>
            </a:r>
            <a:r>
              <a:rPr lang="en-US" spc="-30" dirty="0">
                <a:cs typeface="Arial"/>
              </a:rPr>
              <a:t>ol</a:t>
            </a:r>
            <a:r>
              <a:rPr lang="en-US" spc="10" dirty="0">
                <a:cs typeface="Arial"/>
              </a:rPr>
              <a:t>l</a:t>
            </a:r>
            <a:r>
              <a:rPr lang="en-US" spc="-100" dirty="0">
                <a:cs typeface="Arial"/>
              </a:rPr>
              <a:t>o</a:t>
            </a:r>
            <a:r>
              <a:rPr lang="en-US" spc="-65" dirty="0">
                <a:cs typeface="Arial"/>
              </a:rPr>
              <a:t>w</a:t>
            </a:r>
            <a:r>
              <a:rPr lang="en-US" spc="-145" dirty="0">
                <a:cs typeface="Arial"/>
              </a:rPr>
              <a:t>s</a:t>
            </a:r>
            <a:r>
              <a:rPr lang="en-US" spc="-10" dirty="0">
                <a:cs typeface="Arial"/>
              </a:rPr>
              <a:t>.</a:t>
            </a:r>
            <a:r>
              <a:rPr lang="en-US" dirty="0">
                <a:cs typeface="Arial"/>
              </a:rPr>
              <a:t> </a:t>
            </a:r>
            <a:r>
              <a:rPr lang="en-US" spc="-125" dirty="0">
                <a:cs typeface="Arial"/>
              </a:rPr>
              <a:t> </a:t>
            </a:r>
            <a:r>
              <a:rPr lang="en-US" spc="-20" dirty="0">
                <a:cs typeface="Arial"/>
              </a:rPr>
              <a:t>W</a:t>
            </a:r>
            <a:r>
              <a:rPr lang="en-US" spc="10" dirty="0">
                <a:cs typeface="Arial"/>
              </a:rPr>
              <a:t>i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65" dirty="0">
                <a:cs typeface="Arial"/>
              </a:rPr>
              <a:t>ou</a:t>
            </a:r>
            <a:r>
              <a:rPr lang="en-US" spc="85" dirty="0">
                <a:cs typeface="Arial"/>
              </a:rPr>
              <a:t>t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d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20" dirty="0">
                <a:cs typeface="Arial"/>
              </a:rPr>
              <a:t>b</a:t>
            </a:r>
            <a:r>
              <a:rPr lang="en-US" spc="-130" dirty="0">
                <a:cs typeface="Arial"/>
              </a:rPr>
              <a:t>e</a:t>
            </a:r>
            <a:r>
              <a:rPr lang="en-US" spc="80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80" dirty="0">
                <a:cs typeface="Arial"/>
              </a:rPr>
              <a:t>t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140" dirty="0">
                <a:cs typeface="Arial"/>
              </a:rPr>
              <a:t>s</a:t>
            </a:r>
            <a:r>
              <a:rPr lang="en-US" spc="55" dirty="0">
                <a:cs typeface="Arial"/>
              </a:rPr>
              <a:t> (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ss</a:t>
            </a:r>
            <a:r>
              <a:rPr lang="en-US" spc="55" dirty="0">
                <a:cs typeface="Arial"/>
              </a:rPr>
              <a:t> </a:t>
            </a:r>
            <a:r>
              <a:rPr lang="en-US" spc="-5" dirty="0">
                <a:cs typeface="Arial"/>
              </a:rPr>
              <a:t>1)</a:t>
            </a:r>
            <a:r>
              <a:rPr lang="en-US" spc="-10" dirty="0">
                <a:cs typeface="Arial"/>
              </a:rPr>
              <a:t>,</a:t>
            </a:r>
            <a:r>
              <a:rPr lang="en-US" spc="55" dirty="0">
                <a:cs typeface="Arial"/>
              </a:rPr>
              <a:t> </a:t>
            </a:r>
            <a:r>
              <a:rPr lang="en-US" spc="-60" dirty="0">
                <a:cs typeface="Arial"/>
              </a:rPr>
              <a:t>w</a:t>
            </a:r>
            <a:r>
              <a:rPr lang="en-US" spc="10" dirty="0">
                <a:cs typeface="Arial"/>
              </a:rPr>
              <a:t>i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40" dirty="0">
                <a:cs typeface="Arial"/>
              </a:rPr>
              <a:t> d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20" dirty="0">
                <a:cs typeface="Arial"/>
              </a:rPr>
              <a:t>b</a:t>
            </a:r>
            <a:r>
              <a:rPr lang="en-US" spc="-135" dirty="0">
                <a:cs typeface="Arial"/>
              </a:rPr>
              <a:t>e</a:t>
            </a:r>
            <a:r>
              <a:rPr lang="en-US" spc="80" dirty="0">
                <a:cs typeface="Arial"/>
              </a:rPr>
              <a:t>t</a:t>
            </a:r>
            <a:r>
              <a:rPr lang="en-US" spc="-130" dirty="0">
                <a:cs typeface="Arial"/>
              </a:rPr>
              <a:t>e</a:t>
            </a:r>
            <a:r>
              <a:rPr lang="en-US" spc="-145" dirty="0">
                <a:cs typeface="Arial"/>
              </a:rPr>
              <a:t>s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i</a:t>
            </a:r>
            <a:r>
              <a:rPr lang="en-US" dirty="0">
                <a:cs typeface="Arial"/>
              </a:rPr>
              <a:t>r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55" dirty="0">
                <a:cs typeface="Arial"/>
              </a:rPr>
              <a:t> (</a:t>
            </a:r>
            <a:r>
              <a:rPr lang="en-US" spc="-75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ss</a:t>
            </a:r>
            <a:r>
              <a:rPr lang="en-US" spc="55" dirty="0">
                <a:cs typeface="Arial"/>
              </a:rPr>
              <a:t> </a:t>
            </a:r>
            <a:r>
              <a:rPr lang="en-US" spc="-5" dirty="0">
                <a:cs typeface="Arial"/>
              </a:rPr>
              <a:t>2)</a:t>
            </a:r>
            <a:r>
              <a:rPr lang="en-US" spc="-10" dirty="0">
                <a:cs typeface="Arial"/>
              </a:rPr>
              <a:t>.</a:t>
            </a:r>
            <a:r>
              <a:rPr lang="en-US" dirty="0">
                <a:cs typeface="Arial"/>
              </a:rPr>
              <a:t> </a:t>
            </a:r>
            <a:r>
              <a:rPr lang="en-US" spc="-125" dirty="0">
                <a:cs typeface="Arial"/>
              </a:rPr>
              <a:t> </a:t>
            </a:r>
            <a:r>
              <a:rPr lang="en-US" spc="-135" dirty="0">
                <a:cs typeface="Arial"/>
              </a:rPr>
              <a:t>S</a:t>
            </a:r>
            <a:r>
              <a:rPr lang="en-US" spc="-30" dirty="0">
                <a:cs typeface="Arial"/>
              </a:rPr>
              <a:t>ol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70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5" dirty="0">
                <a:cs typeface="Arial"/>
              </a:rPr>
              <a:t>s</a:t>
            </a:r>
            <a:r>
              <a:rPr lang="en-US" spc="-140" dirty="0">
                <a:cs typeface="Arial"/>
              </a:rPr>
              <a:t>s</a:t>
            </a:r>
            <a:r>
              <a:rPr lang="en-US" spc="15" dirty="0">
                <a:cs typeface="Arial"/>
              </a:rPr>
              <a:t>if</a:t>
            </a:r>
            <a:r>
              <a:rPr lang="en-US" spc="5" dirty="0">
                <a:cs typeface="Arial"/>
              </a:rPr>
              <a:t>i</a:t>
            </a:r>
            <a:r>
              <a:rPr lang="en-US" spc="-75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10" dirty="0">
                <a:cs typeface="Arial"/>
              </a:rPr>
              <a:t>i</a:t>
            </a:r>
            <a:r>
              <a:rPr lang="en-US" spc="-65" dirty="0">
                <a:cs typeface="Arial"/>
              </a:rPr>
              <a:t>on</a:t>
            </a:r>
            <a:r>
              <a:rPr lang="en-US" spc="55" dirty="0">
                <a:cs typeface="Arial"/>
              </a:rPr>
              <a:t> </a:t>
            </a:r>
            <a:r>
              <a:rPr lang="en-US" spc="-20" dirty="0">
                <a:cs typeface="Arial"/>
              </a:rPr>
              <a:t>b</a:t>
            </a:r>
            <a:r>
              <a:rPr lang="en-US" spc="-65" dirty="0">
                <a:cs typeface="Arial"/>
              </a:rPr>
              <a:t>ou</a:t>
            </a:r>
            <a:r>
              <a:rPr lang="en-US" spc="-50" dirty="0">
                <a:cs typeface="Arial"/>
              </a:rPr>
              <a:t>nd</a:t>
            </a:r>
            <a:r>
              <a:rPr lang="en-US" spc="-125" dirty="0">
                <a:cs typeface="Arial"/>
              </a:rPr>
              <a:t>a</a:t>
            </a:r>
            <a:r>
              <a:rPr lang="en-US" spc="-5" dirty="0">
                <a:cs typeface="Arial"/>
              </a:rPr>
              <a:t>r</a:t>
            </a:r>
            <a:r>
              <a:rPr lang="en-US" spc="-50" dirty="0">
                <a:cs typeface="Arial"/>
              </a:rPr>
              <a:t>y</a:t>
            </a:r>
            <a:r>
              <a:rPr lang="en-US" spc="-30" dirty="0">
                <a:cs typeface="Arial"/>
              </a:rPr>
              <a:t> </a:t>
            </a:r>
            <a:r>
              <a:rPr lang="en-US" spc="-65" dirty="0">
                <a:cs typeface="Arial"/>
              </a:rPr>
              <a:t>ob</a:t>
            </a:r>
            <a:r>
              <a:rPr lang="en-US" spc="80" dirty="0">
                <a:cs typeface="Arial"/>
              </a:rPr>
              <a:t>t</a:t>
            </a:r>
            <a:r>
              <a:rPr lang="en-US" spc="-95" dirty="0">
                <a:cs typeface="Arial"/>
              </a:rPr>
              <a:t>a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</a:t>
            </a:r>
            <a:r>
              <a:rPr lang="en-US" spc="-135" dirty="0">
                <a:cs typeface="Arial"/>
              </a:rPr>
              <a:t>e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-80" dirty="0">
                <a:cs typeface="Arial"/>
              </a:rPr>
              <a:t>b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-25" dirty="0">
                <a:cs typeface="Arial"/>
              </a:rPr>
              <a:t>L</a:t>
            </a:r>
            <a:r>
              <a:rPr lang="en-US" spc="-40" dirty="0">
                <a:cs typeface="Arial"/>
              </a:rPr>
              <a:t>D</a:t>
            </a:r>
            <a:r>
              <a:rPr lang="en-US" spc="-10" dirty="0">
                <a:cs typeface="Arial"/>
              </a:rPr>
              <a:t>A.</a:t>
            </a:r>
            <a:r>
              <a:rPr lang="en-US" spc="55" dirty="0">
                <a:cs typeface="Arial"/>
              </a:rPr>
              <a:t> </a:t>
            </a:r>
            <a:r>
              <a:rPr lang="en-US" spc="-15" dirty="0">
                <a:cs typeface="Arial"/>
              </a:rPr>
              <a:t>D</a:t>
            </a:r>
            <a:r>
              <a:rPr lang="en-US" spc="-95" dirty="0">
                <a:cs typeface="Arial"/>
              </a:rPr>
              <a:t>a</a:t>
            </a:r>
            <a:r>
              <a:rPr lang="en-US" spc="-140" dirty="0">
                <a:cs typeface="Arial"/>
              </a:rPr>
              <a:t>s</a:t>
            </a:r>
            <a:r>
              <a:rPr lang="en-US" spc="-50" dirty="0">
                <a:cs typeface="Arial"/>
              </a:rPr>
              <a:t>h</a:t>
            </a:r>
            <a:r>
              <a:rPr lang="en-US" spc="55" dirty="0">
                <a:cs typeface="Arial"/>
              </a:rPr>
              <a:t> </a:t>
            </a:r>
            <a:r>
              <a:rPr lang="en-US" spc="-50" dirty="0">
                <a:cs typeface="Arial"/>
              </a:rPr>
              <a:t>d</a:t>
            </a:r>
            <a:r>
              <a:rPr lang="en-US" spc="5" dirty="0">
                <a:cs typeface="Arial"/>
              </a:rPr>
              <a:t>ot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10" dirty="0">
                <a:cs typeface="Arial"/>
              </a:rPr>
              <a:t>:</a:t>
            </a:r>
            <a:r>
              <a:rPr lang="en-US" dirty="0">
                <a:cs typeface="Arial"/>
              </a:rPr>
              <a:t> </a:t>
            </a:r>
            <a:r>
              <a:rPr lang="en-US" spc="-130" dirty="0">
                <a:cs typeface="Arial"/>
              </a:rPr>
              <a:t> </a:t>
            </a:r>
            <a:r>
              <a:rPr lang="en-US" spc="-20" dirty="0">
                <a:cs typeface="Arial"/>
              </a:rPr>
              <a:t>b</a:t>
            </a:r>
            <a:r>
              <a:rPr lang="en-US" spc="-65" dirty="0">
                <a:cs typeface="Arial"/>
              </a:rPr>
              <a:t>ou</a:t>
            </a:r>
            <a:r>
              <a:rPr lang="en-US" spc="-50" dirty="0">
                <a:cs typeface="Arial"/>
              </a:rPr>
              <a:t>nd</a:t>
            </a:r>
            <a:r>
              <a:rPr lang="en-US" spc="-130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-65" dirty="0">
                <a:cs typeface="Arial"/>
              </a:rPr>
              <a:t>ob</a:t>
            </a:r>
            <a:r>
              <a:rPr lang="en-US" spc="80" dirty="0">
                <a:cs typeface="Arial"/>
              </a:rPr>
              <a:t>t</a:t>
            </a:r>
            <a:r>
              <a:rPr lang="en-US" spc="-95" dirty="0">
                <a:cs typeface="Arial"/>
              </a:rPr>
              <a:t>a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</a:t>
            </a:r>
            <a:r>
              <a:rPr lang="en-US" spc="-130" dirty="0">
                <a:cs typeface="Arial"/>
              </a:rPr>
              <a:t>e</a:t>
            </a:r>
            <a:r>
              <a:rPr lang="en-US" spc="-50" dirty="0">
                <a:cs typeface="Arial"/>
              </a:rPr>
              <a:t>d</a:t>
            </a:r>
            <a:r>
              <a:rPr lang="en-US" spc="55" dirty="0">
                <a:cs typeface="Arial"/>
              </a:rPr>
              <a:t> </a:t>
            </a:r>
            <a:r>
              <a:rPr lang="en-US" spc="-80" dirty="0">
                <a:cs typeface="Arial"/>
              </a:rPr>
              <a:t>b</a:t>
            </a:r>
            <a:r>
              <a:rPr lang="en-US" spc="-50" dirty="0">
                <a:cs typeface="Arial"/>
              </a:rPr>
              <a:t>y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li</a:t>
            </a:r>
            <a:r>
              <a:rPr lang="en-US" spc="-50" dirty="0">
                <a:cs typeface="Arial"/>
              </a:rPr>
              <a:t>n</a:t>
            </a:r>
            <a:r>
              <a:rPr lang="en-US" spc="-135" dirty="0">
                <a:cs typeface="Arial"/>
              </a:rPr>
              <a:t>e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 r</a:t>
            </a:r>
            <a:r>
              <a:rPr lang="en-US" spc="-135" dirty="0">
                <a:cs typeface="Arial"/>
              </a:rPr>
              <a:t>e</a:t>
            </a:r>
            <a:r>
              <a:rPr lang="en-US" spc="-35" dirty="0">
                <a:cs typeface="Arial"/>
              </a:rPr>
              <a:t>gr</a:t>
            </a:r>
            <a:r>
              <a:rPr lang="en-US" spc="-13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-145" dirty="0">
                <a:cs typeface="Arial"/>
              </a:rPr>
              <a:t>s</a:t>
            </a:r>
            <a:r>
              <a:rPr lang="en-US" spc="10" dirty="0">
                <a:cs typeface="Arial"/>
              </a:rPr>
              <a:t>i</a:t>
            </a:r>
            <a:r>
              <a:rPr lang="en-US" spc="-65" dirty="0">
                <a:cs typeface="Arial"/>
              </a:rPr>
              <a:t>on</a:t>
            </a:r>
            <a:r>
              <a:rPr lang="en-US" spc="55" dirty="0">
                <a:cs typeface="Arial"/>
              </a:rPr>
              <a:t> </a:t>
            </a:r>
            <a:r>
              <a:rPr lang="en-US" spc="-25" dirty="0">
                <a:cs typeface="Arial"/>
              </a:rPr>
              <a:t>of</a:t>
            </a:r>
            <a:r>
              <a:rPr lang="en-US" spc="55" dirty="0">
                <a:cs typeface="Arial"/>
              </a:rPr>
              <a:t> 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nd</a:t>
            </a:r>
            <a:r>
              <a:rPr lang="en-US" spc="10" dirty="0">
                <a:cs typeface="Arial"/>
              </a:rPr>
              <a:t>i</a:t>
            </a:r>
            <a:r>
              <a:rPr lang="en-US" spc="-75" dirty="0">
                <a:cs typeface="Arial"/>
              </a:rPr>
              <a:t>c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-105" dirty="0">
                <a:cs typeface="Arial"/>
              </a:rPr>
              <a:t>o</a:t>
            </a:r>
            <a:r>
              <a:rPr lang="en-US" dirty="0">
                <a:cs typeface="Arial"/>
              </a:rPr>
              <a:t>r</a:t>
            </a:r>
            <a:r>
              <a:rPr lang="en-US" spc="55" dirty="0">
                <a:cs typeface="Arial"/>
              </a:rPr>
              <a:t> </a:t>
            </a:r>
            <a:r>
              <a:rPr lang="en-US" spc="-55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55" dirty="0">
                <a:cs typeface="Arial"/>
              </a:rPr>
              <a:t>x</a:t>
            </a:r>
            <a:r>
              <a:rPr lang="en-US" spc="-10" dirty="0">
                <a:cs typeface="Arial"/>
              </a:rPr>
              <a:t>.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7973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Data-driven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9B4774C5-1B2F-4B81-AB35-A081FBAEA6BA}"/>
              </a:ext>
            </a:extLst>
          </p:cNvPr>
          <p:cNvSpPr/>
          <p:nvPr/>
        </p:nvSpPr>
        <p:spPr>
          <a:xfrm>
            <a:off x="2691655" y="971453"/>
            <a:ext cx="6808690" cy="5260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DD5C5-F331-4827-825C-B9CD99634D96}"/>
              </a:ext>
            </a:extLst>
          </p:cNvPr>
          <p:cNvSpPr txBox="1"/>
          <p:nvPr/>
        </p:nvSpPr>
        <p:spPr>
          <a:xfrm>
            <a:off x="4608095" y="505326"/>
            <a:ext cx="468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Contour</a:t>
            </a:r>
          </a:p>
        </p:txBody>
      </p:sp>
    </p:spTree>
    <p:extLst>
      <p:ext uri="{BB962C8B-B14F-4D97-AF65-F5344CB8AC3E}">
        <p14:creationId xmlns:p14="http://schemas.microsoft.com/office/powerpoint/2010/main" val="15876996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2453-3122-41DC-8D15-22271F1C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Poor results of LDA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8583F-AF1A-4A7E-9D58-CC8F2C6D1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65100" marR="5080" indent="-153035">
              <a:lnSpc>
                <a:spcPct val="102600"/>
              </a:lnSpc>
            </a:pP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" dirty="0">
                <a:latin typeface="Arial"/>
                <a:cs typeface="Arial"/>
              </a:rPr>
              <a:t>ot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ss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il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w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6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5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20" dirty="0">
                <a:latin typeface="Arial"/>
                <a:cs typeface="Arial"/>
              </a:rPr>
              <a:t>f</a:t>
            </a:r>
            <a:r>
              <a:rPr lang="en-US" spc="-50" dirty="0">
                <a:latin typeface="Arial"/>
                <a:cs typeface="Arial"/>
              </a:rPr>
              <a:t>un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30" dirty="0">
                <a:latin typeface="Arial"/>
                <a:cs typeface="Arial"/>
              </a:rPr>
              <a:t>ol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65100" marR="5080" indent="-153035">
              <a:lnSpc>
                <a:spcPct val="102600"/>
              </a:lnSpc>
            </a:pPr>
            <a:r>
              <a:rPr lang="en-US" sz="3600" spc="135" baseline="6944" dirty="0">
                <a:latin typeface="MS Gothic"/>
                <a:cs typeface="MS Gothic"/>
              </a:rPr>
              <a:t> </a:t>
            </a:r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y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5" dirty="0">
                <a:latin typeface="Arial"/>
                <a:cs typeface="Arial"/>
              </a:rPr>
              <a:t>y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p</a:t>
            </a:r>
            <a:r>
              <a:rPr lang="en-US" spc="-40" dirty="0">
                <a:latin typeface="Arial"/>
                <a:cs typeface="Arial"/>
              </a:rPr>
              <a:t>o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0048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8" y="31116"/>
            <a:ext cx="1998258" cy="182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168"/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L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89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109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1189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r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89" dirty="0">
                <a:solidFill>
                  <a:srgbClr val="FFFFFF"/>
                </a:solidFill>
                <a:latin typeface="Lucida Sans Unicode"/>
                <a:cs typeface="Lucida Sans Unicode"/>
              </a:rPr>
              <a:t>m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9" dirty="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sz="1189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1189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1189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al</a:t>
            </a:r>
            <a:r>
              <a:rPr sz="1189" spc="-79" dirty="0">
                <a:solidFill>
                  <a:srgbClr val="FFFFFF"/>
                </a:solidFill>
                <a:latin typeface="Lucida Sans Unicode"/>
                <a:cs typeface="Lucida Sans Unicode"/>
              </a:rPr>
              <a:t>ys</a:t>
            </a:r>
            <a:r>
              <a:rPr sz="1189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1189" spc="-109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endParaRPr sz="1189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3580" y="1367859"/>
            <a:ext cx="4167613" cy="3367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6" name="object 6"/>
          <p:cNvSpPr/>
          <p:nvPr/>
        </p:nvSpPr>
        <p:spPr>
          <a:xfrm>
            <a:off x="6226618" y="1367859"/>
            <a:ext cx="4167613" cy="3367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8" name="object 8"/>
          <p:cNvSpPr/>
          <p:nvPr/>
        </p:nvSpPr>
        <p:spPr>
          <a:xfrm>
            <a:off x="1564952" y="6843685"/>
            <a:ext cx="9095344" cy="0"/>
          </a:xfrm>
          <a:custGeom>
            <a:avLst/>
            <a:gdLst/>
            <a:ahLst/>
            <a:cxnLst/>
            <a:rect l="l" t="t" r="r" b="b"/>
            <a:pathLst>
              <a:path w="4589780">
                <a:moveTo>
                  <a:pt x="0" y="0"/>
                </a:moveTo>
                <a:lnTo>
                  <a:pt x="4589390" y="0"/>
                </a:lnTo>
              </a:path>
            </a:pathLst>
          </a:custGeom>
          <a:ln w="5054">
            <a:solidFill>
              <a:srgbClr val="9898D8"/>
            </a:solidFill>
          </a:ln>
        </p:spPr>
        <p:txBody>
          <a:bodyPr wrap="square" lIns="0" tIns="0" rIns="0" bIns="0" rtlCol="0"/>
          <a:lstStyle/>
          <a:p>
            <a:endParaRPr sz="3567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46C904-ADAC-4D97-A2E2-07D387BC6DB4}"/>
              </a:ext>
            </a:extLst>
          </p:cNvPr>
          <p:cNvSpPr/>
          <p:nvPr/>
        </p:nvSpPr>
        <p:spPr>
          <a:xfrm>
            <a:off x="2097504" y="5289298"/>
            <a:ext cx="92843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Left: The true within class densities are Gaussian with identical covariance matrices across classes. Right: The true within class densities are mixtures of two Gaussians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9D557ED-AA03-433A-A542-6A5F4E7B6642}"/>
              </a:ext>
            </a:extLst>
          </p:cNvPr>
          <p:cNvSpPr txBox="1">
            <a:spLocks/>
          </p:cNvSpPr>
          <p:nvPr/>
        </p:nvSpPr>
        <p:spPr>
          <a:xfrm>
            <a:off x="302393" y="116328"/>
            <a:ext cx="11079480" cy="11036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Poor results of LDA</a:t>
            </a:r>
          </a:p>
        </p:txBody>
      </p:sp>
    </p:spTree>
    <p:extLst>
      <p:ext uri="{BB962C8B-B14F-4D97-AF65-F5344CB8AC3E}">
        <p14:creationId xmlns:p14="http://schemas.microsoft.com/office/powerpoint/2010/main" val="3052666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09EE1C3-FB38-4578-B37F-A4A764FD7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0487" y="1175067"/>
            <a:ext cx="9831026" cy="4507865"/>
          </a:xfrm>
        </p:spPr>
        <p:txBody>
          <a:bodyPr>
            <a:normAutofit fontScale="77500" lnSpcReduction="20000"/>
          </a:bodyPr>
          <a:lstStyle/>
          <a:p>
            <a:r>
              <a:rPr lang="en-US" spc="-95" dirty="0">
                <a:cs typeface="Arial"/>
              </a:rPr>
              <a:t>E</a:t>
            </a:r>
            <a:r>
              <a:rPr lang="en-US" spc="-140" dirty="0">
                <a:cs typeface="Arial"/>
              </a:rPr>
              <a:t>s</a:t>
            </a:r>
            <a:r>
              <a:rPr lang="en-US" spc="80" dirty="0">
                <a:cs typeface="Arial"/>
              </a:rPr>
              <a:t>t</a:t>
            </a:r>
            <a:r>
              <a:rPr lang="en-US" spc="10" dirty="0">
                <a:cs typeface="Arial"/>
              </a:rPr>
              <a:t>i</a:t>
            </a:r>
            <a:r>
              <a:rPr lang="en-US" spc="-60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0" dirty="0">
                <a:cs typeface="Arial"/>
              </a:rPr>
              <a:t>t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80" dirty="0">
                <a:cs typeface="Arial"/>
              </a:rPr>
              <a:t>t</a:t>
            </a:r>
            <a:r>
              <a:rPr lang="en-US" spc="-50" dirty="0">
                <a:cs typeface="Arial"/>
              </a:rPr>
              <a:t>h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-75" dirty="0">
                <a:cs typeface="Arial"/>
              </a:rPr>
              <a:t>c</a:t>
            </a:r>
            <a:r>
              <a:rPr lang="en-US" spc="-65" dirty="0">
                <a:cs typeface="Arial"/>
              </a:rPr>
              <a:t>o</a:t>
            </a:r>
            <a:r>
              <a:rPr lang="en-US" spc="-60" dirty="0">
                <a:cs typeface="Arial"/>
              </a:rPr>
              <a:t>v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95" dirty="0">
                <a:cs typeface="Arial"/>
              </a:rPr>
              <a:t>a</a:t>
            </a:r>
            <a:r>
              <a:rPr lang="en-US" spc="-50" dirty="0">
                <a:cs typeface="Arial"/>
              </a:rPr>
              <a:t>n</a:t>
            </a:r>
            <a:r>
              <a:rPr lang="en-US" spc="-75" dirty="0">
                <a:cs typeface="Arial"/>
              </a:rPr>
              <a:t>c</a:t>
            </a:r>
            <a:r>
              <a:rPr lang="en-US" spc="-130" dirty="0">
                <a:cs typeface="Arial"/>
              </a:rPr>
              <a:t>e</a:t>
            </a:r>
            <a:r>
              <a:rPr lang="en-US" spc="50" dirty="0">
                <a:cs typeface="Arial"/>
              </a:rPr>
              <a:t> </a:t>
            </a:r>
            <a:r>
              <a:rPr lang="en-US" spc="-55" dirty="0">
                <a:cs typeface="Arial"/>
              </a:rPr>
              <a:t>m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dirty="0">
                <a:cs typeface="Arial"/>
              </a:rPr>
              <a:t>r</a:t>
            </a:r>
            <a:r>
              <a:rPr lang="en-US" spc="10" dirty="0">
                <a:cs typeface="Arial"/>
              </a:rPr>
              <a:t>i</a:t>
            </a:r>
            <a:r>
              <a:rPr lang="en-US" spc="-50" dirty="0">
                <a:cs typeface="Arial"/>
              </a:rPr>
              <a:t>x</a:t>
            </a:r>
            <a:r>
              <a:rPr lang="en-US" spc="50" dirty="0">
                <a:cs typeface="Arial"/>
              </a:rPr>
              <a:t> </a:t>
            </a:r>
            <a:r>
              <a:rPr lang="en-US" spc="100" dirty="0" err="1">
                <a:cs typeface="Arial"/>
              </a:rPr>
              <a:t>Σ</a:t>
            </a:r>
            <a:r>
              <a:rPr lang="en-US" sz="5400" i="1" spc="-82" baseline="-13888" dirty="0" err="1">
                <a:cs typeface="Lucida Sans"/>
              </a:rPr>
              <a:t>k</a:t>
            </a:r>
            <a:r>
              <a:rPr lang="en-US" sz="5400" i="1" baseline="-13888" dirty="0">
                <a:cs typeface="Lucida Sans"/>
              </a:rPr>
              <a:t> </a:t>
            </a:r>
            <a:r>
              <a:rPr lang="en-US" sz="5400" i="1" spc="-52" baseline="-13888" dirty="0">
                <a:cs typeface="Lucida Sans"/>
              </a:rPr>
              <a:t> </a:t>
            </a:r>
            <a:r>
              <a:rPr lang="en-US" spc="-145" dirty="0">
                <a:cs typeface="Arial"/>
              </a:rPr>
              <a:t>s</a:t>
            </a:r>
            <a:r>
              <a:rPr lang="en-US" spc="-130" dirty="0">
                <a:cs typeface="Arial"/>
              </a:rPr>
              <a:t>e</a:t>
            </a:r>
            <a:r>
              <a:rPr lang="en-US" spc="-50" dirty="0">
                <a:cs typeface="Arial"/>
              </a:rPr>
              <a:t>p</a:t>
            </a:r>
            <a:r>
              <a:rPr lang="en-US" spc="-125" dirty="0">
                <a:cs typeface="Arial"/>
              </a:rPr>
              <a:t>a</a:t>
            </a:r>
            <a:r>
              <a:rPr lang="en-US" dirty="0">
                <a:cs typeface="Arial"/>
              </a:rPr>
              <a:t>r</a:t>
            </a:r>
            <a:r>
              <a:rPr lang="en-US" spc="-95" dirty="0">
                <a:cs typeface="Arial"/>
              </a:rPr>
              <a:t>a</a:t>
            </a:r>
            <a:r>
              <a:rPr lang="en-US" spc="85" dirty="0">
                <a:cs typeface="Arial"/>
              </a:rPr>
              <a:t>t</a:t>
            </a:r>
            <a:r>
              <a:rPr lang="en-US" spc="-135" dirty="0">
                <a:cs typeface="Arial"/>
              </a:rPr>
              <a:t>e</a:t>
            </a:r>
            <a:r>
              <a:rPr lang="en-US" spc="10" dirty="0">
                <a:cs typeface="Arial"/>
              </a:rPr>
              <a:t>l</a:t>
            </a:r>
            <a:r>
              <a:rPr lang="en-US" spc="-50" dirty="0">
                <a:cs typeface="Arial"/>
              </a:rPr>
              <a:t>y</a:t>
            </a:r>
            <a:r>
              <a:rPr lang="en-US" spc="50" dirty="0">
                <a:cs typeface="Arial"/>
              </a:rPr>
              <a:t> </a:t>
            </a:r>
            <a:r>
              <a:rPr lang="en-US" spc="20" dirty="0">
                <a:cs typeface="Arial"/>
              </a:rPr>
              <a:t>f</a:t>
            </a:r>
            <a:r>
              <a:rPr lang="en-US" spc="-100" dirty="0">
                <a:cs typeface="Arial"/>
              </a:rPr>
              <a:t>o</a:t>
            </a:r>
            <a:r>
              <a:rPr lang="en-US" dirty="0">
                <a:cs typeface="Arial"/>
              </a:rPr>
              <a:t>r</a:t>
            </a:r>
            <a:r>
              <a:rPr lang="en-US" spc="50" dirty="0">
                <a:cs typeface="Arial"/>
              </a:rPr>
              <a:t> </a:t>
            </a:r>
            <a:r>
              <a:rPr lang="en-US" spc="-135" dirty="0">
                <a:cs typeface="Arial"/>
              </a:rPr>
              <a:t>e</a:t>
            </a:r>
            <a:r>
              <a:rPr lang="en-US" spc="-95" dirty="0">
                <a:cs typeface="Arial"/>
              </a:rPr>
              <a:t>a</a:t>
            </a:r>
            <a:r>
              <a:rPr lang="en-US" spc="-75" dirty="0">
                <a:cs typeface="Arial"/>
              </a:rPr>
              <a:t>c</a:t>
            </a:r>
            <a:r>
              <a:rPr lang="en-US" spc="-50" dirty="0">
                <a:cs typeface="Arial"/>
              </a:rPr>
              <a:t>h</a:t>
            </a:r>
            <a:r>
              <a:rPr lang="en-US" spc="50" dirty="0">
                <a:cs typeface="Arial"/>
              </a:rPr>
              <a:t> </a:t>
            </a:r>
            <a:r>
              <a:rPr lang="en-US" spc="-75" dirty="0">
                <a:cs typeface="Arial"/>
              </a:rPr>
              <a:t>c</a:t>
            </a:r>
            <a:r>
              <a:rPr lang="en-US" spc="10" dirty="0">
                <a:cs typeface="Arial"/>
              </a:rPr>
              <a:t>l</a:t>
            </a:r>
            <a:r>
              <a:rPr lang="en-US" spc="-95" dirty="0">
                <a:cs typeface="Arial"/>
              </a:rPr>
              <a:t>a</a:t>
            </a:r>
            <a:r>
              <a:rPr lang="en-US" spc="-145" dirty="0">
                <a:cs typeface="Arial"/>
              </a:rPr>
              <a:t>s</a:t>
            </a:r>
            <a:r>
              <a:rPr lang="en-US" spc="-140" dirty="0">
                <a:cs typeface="Arial"/>
              </a:rPr>
              <a:t>s</a:t>
            </a:r>
            <a:r>
              <a:rPr lang="en-US" spc="50" dirty="0">
                <a:cs typeface="Arial"/>
              </a:rPr>
              <a:t> </a:t>
            </a:r>
            <a:r>
              <a:rPr lang="en-US" i="1" spc="65" dirty="0">
                <a:cs typeface="Arial"/>
              </a:rPr>
              <a:t>k</a:t>
            </a:r>
            <a:r>
              <a:rPr lang="en-US" spc="-10" dirty="0">
                <a:cs typeface="Arial"/>
              </a:rPr>
              <a:t>, </a:t>
            </a:r>
            <a:r>
              <a:rPr lang="en-US" i="1" spc="-25" dirty="0">
                <a:cs typeface="Arial"/>
              </a:rPr>
              <a:t>k</a:t>
            </a:r>
            <a:r>
              <a:rPr lang="en-US" i="1" spc="85" dirty="0">
                <a:cs typeface="Arial"/>
              </a:rPr>
              <a:t> </a:t>
            </a:r>
            <a:r>
              <a:rPr lang="en-US" spc="195" dirty="0">
                <a:cs typeface="Arial"/>
              </a:rPr>
              <a:t>=</a:t>
            </a:r>
            <a:r>
              <a:rPr lang="en-US" spc="-5" dirty="0">
                <a:cs typeface="Arial"/>
              </a:rPr>
              <a:t> </a:t>
            </a:r>
            <a:r>
              <a:rPr lang="en-US" spc="-75" dirty="0">
                <a:cs typeface="Arial"/>
              </a:rPr>
              <a:t>1</a:t>
            </a:r>
            <a:r>
              <a:rPr lang="en-US" spc="-50" dirty="0">
                <a:cs typeface="Lucida Sans Unicode"/>
              </a:rPr>
              <a:t>,</a:t>
            </a:r>
            <a:r>
              <a:rPr lang="en-US" spc="-165" dirty="0">
                <a:cs typeface="Lucida Sans Unicode"/>
              </a:rPr>
              <a:t> </a:t>
            </a:r>
            <a:r>
              <a:rPr lang="en-US" spc="-70" dirty="0">
                <a:cs typeface="Arial"/>
              </a:rPr>
              <a:t>2</a:t>
            </a:r>
            <a:r>
              <a:rPr lang="en-US" spc="-50" dirty="0">
                <a:cs typeface="Lucida Sans Unicode"/>
              </a:rPr>
              <a:t>,</a:t>
            </a:r>
            <a:r>
              <a:rPr lang="en-US" spc="-170" dirty="0">
                <a:cs typeface="Lucida Sans Unicode"/>
              </a:rPr>
              <a:t> </a:t>
            </a:r>
            <a:r>
              <a:rPr lang="en-US" spc="-50" dirty="0">
                <a:cs typeface="Lucida Sans Unicode"/>
              </a:rPr>
              <a:t>...,</a:t>
            </a:r>
            <a:r>
              <a:rPr lang="en-US" spc="-170" dirty="0">
                <a:cs typeface="Lucida Sans Unicode"/>
              </a:rPr>
              <a:t> </a:t>
            </a:r>
            <a:r>
              <a:rPr lang="en-US" i="1" spc="20" dirty="0">
                <a:cs typeface="Arial"/>
              </a:rPr>
              <a:t>K</a:t>
            </a:r>
            <a:r>
              <a:rPr lang="en-US" i="1" spc="-175" dirty="0">
                <a:cs typeface="Arial"/>
              </a:rPr>
              <a:t> </a:t>
            </a:r>
            <a:r>
              <a:rPr lang="en-US" spc="-10" dirty="0">
                <a:cs typeface="Arial"/>
              </a:rPr>
              <a:t>.</a:t>
            </a:r>
          </a:p>
          <a:p>
            <a:r>
              <a:rPr lang="en-US" i="1" spc="-65" dirty="0">
                <a:latin typeface="Arial"/>
                <a:cs typeface="Arial"/>
              </a:rPr>
              <a:t>Q</a:t>
            </a:r>
            <a:r>
              <a:rPr lang="en-US" i="1" spc="-50" dirty="0">
                <a:latin typeface="Arial"/>
                <a:cs typeface="Arial"/>
              </a:rPr>
              <a:t>u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-50" dirty="0">
                <a:latin typeface="Arial"/>
                <a:cs typeface="Arial"/>
              </a:rPr>
              <a:t>d</a:t>
            </a:r>
            <a:r>
              <a:rPr lang="en-US" i="1" dirty="0">
                <a:latin typeface="Arial"/>
                <a:cs typeface="Arial"/>
              </a:rPr>
              <a:t>r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80" dirty="0">
                <a:latin typeface="Arial"/>
                <a:cs typeface="Arial"/>
              </a:rPr>
              <a:t>t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70" dirty="0">
                <a:latin typeface="Arial"/>
                <a:cs typeface="Arial"/>
              </a:rPr>
              <a:t>c</a:t>
            </a:r>
            <a:r>
              <a:rPr lang="en-US" i="1" spc="55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d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145" dirty="0">
                <a:latin typeface="Arial"/>
                <a:cs typeface="Arial"/>
              </a:rPr>
              <a:t>s</a:t>
            </a:r>
            <a:r>
              <a:rPr lang="en-US" i="1" spc="-75" dirty="0">
                <a:latin typeface="Arial"/>
                <a:cs typeface="Arial"/>
              </a:rPr>
              <a:t>c</a:t>
            </a:r>
            <a:r>
              <a:rPr lang="en-US" i="1" dirty="0">
                <a:latin typeface="Arial"/>
                <a:cs typeface="Arial"/>
              </a:rPr>
              <a:t>r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60" dirty="0">
                <a:latin typeface="Arial"/>
                <a:cs typeface="Arial"/>
              </a:rPr>
              <a:t>m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50" dirty="0">
                <a:latin typeface="Arial"/>
                <a:cs typeface="Arial"/>
              </a:rPr>
              <a:t>n</a:t>
            </a:r>
            <a:r>
              <a:rPr lang="en-US" i="1" spc="-95" dirty="0">
                <a:latin typeface="Arial"/>
                <a:cs typeface="Arial"/>
              </a:rPr>
              <a:t>a</a:t>
            </a:r>
            <a:r>
              <a:rPr lang="en-US" i="1" spc="-50" dirty="0">
                <a:latin typeface="Arial"/>
                <a:cs typeface="Arial"/>
              </a:rPr>
              <a:t>n</a:t>
            </a:r>
            <a:r>
              <a:rPr lang="en-US" i="1" spc="85" dirty="0">
                <a:latin typeface="Arial"/>
                <a:cs typeface="Arial"/>
              </a:rPr>
              <a:t>t</a:t>
            </a:r>
            <a:r>
              <a:rPr lang="en-US" i="1" spc="55" dirty="0">
                <a:latin typeface="Arial"/>
                <a:cs typeface="Arial"/>
              </a:rPr>
              <a:t> </a:t>
            </a:r>
            <a:r>
              <a:rPr lang="en-US" i="1" spc="20" dirty="0">
                <a:latin typeface="Arial"/>
                <a:cs typeface="Arial"/>
              </a:rPr>
              <a:t>f</a:t>
            </a:r>
            <a:r>
              <a:rPr lang="en-US" i="1" spc="-50" dirty="0">
                <a:latin typeface="Arial"/>
                <a:cs typeface="Arial"/>
              </a:rPr>
              <a:t>un</a:t>
            </a:r>
            <a:r>
              <a:rPr lang="en-US" i="1" spc="-75" dirty="0">
                <a:latin typeface="Arial"/>
                <a:cs typeface="Arial"/>
              </a:rPr>
              <a:t>c</a:t>
            </a:r>
            <a:r>
              <a:rPr lang="en-US" i="1" spc="80" dirty="0">
                <a:latin typeface="Arial"/>
                <a:cs typeface="Arial"/>
              </a:rPr>
              <a:t>t</a:t>
            </a:r>
            <a:r>
              <a:rPr lang="en-US" i="1" spc="10" dirty="0">
                <a:latin typeface="Arial"/>
                <a:cs typeface="Arial"/>
              </a:rPr>
              <a:t>i</a:t>
            </a:r>
            <a:r>
              <a:rPr lang="en-US" i="1" spc="-65" dirty="0">
                <a:latin typeface="Arial"/>
                <a:cs typeface="Arial"/>
              </a:rPr>
              <a:t>o</a:t>
            </a:r>
            <a:r>
              <a:rPr lang="en-US" i="1" spc="-70" dirty="0">
                <a:latin typeface="Arial"/>
                <a:cs typeface="Arial"/>
              </a:rPr>
              <a:t>n</a:t>
            </a:r>
            <a:r>
              <a:rPr lang="en-US" spc="-10" dirty="0">
                <a:latin typeface="Arial"/>
                <a:cs typeface="Arial"/>
              </a:rPr>
              <a:t>:</a:t>
            </a:r>
          </a:p>
          <a:p>
            <a:endParaRPr lang="en-US" spc="-1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r>
              <a:rPr lang="en-US" spc="-10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5" dirty="0">
                <a:latin typeface="Arial"/>
                <a:cs typeface="Arial"/>
              </a:rPr>
              <a:t>if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50" dirty="0">
                <a:latin typeface="Arial"/>
                <a:cs typeface="Arial"/>
              </a:rPr>
              <a:t>u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:</a:t>
            </a: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pc="-15" dirty="0">
                <a:latin typeface="Arial"/>
                <a:cs typeface="Arial"/>
              </a:rPr>
              <a:t>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75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65" dirty="0">
                <a:latin typeface="Arial"/>
                <a:cs typeface="Arial"/>
              </a:rPr>
              <a:t>ou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-130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qu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qu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0" dirty="0">
                <a:latin typeface="Arial"/>
                <a:cs typeface="Arial"/>
              </a:rPr>
              <a:t> </a:t>
            </a:r>
            <a:r>
              <a:rPr lang="en-US" i="1" spc="-50" dirty="0">
                <a:latin typeface="Arial"/>
                <a:cs typeface="Arial"/>
              </a:rPr>
              <a:t>x</a:t>
            </a:r>
            <a:r>
              <a:rPr lang="en-US" i="1" spc="-210" dirty="0">
                <a:latin typeface="Arial"/>
                <a:cs typeface="Arial"/>
              </a:rPr>
              <a:t> 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pPr marL="165100" marR="5080" indent="-153035">
              <a:lnSpc>
                <a:spcPct val="102600"/>
              </a:lnSpc>
              <a:spcBef>
                <a:spcPts val="300"/>
              </a:spcBef>
            </a:pPr>
            <a:r>
              <a:rPr lang="en-US" spc="-65" dirty="0">
                <a:latin typeface="Arial"/>
                <a:cs typeface="Arial"/>
              </a:rPr>
              <a:t>Q</a:t>
            </a:r>
            <a:r>
              <a:rPr lang="en-US" spc="-40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5" dirty="0">
                <a:latin typeface="Arial"/>
                <a:cs typeface="Arial"/>
              </a:rPr>
              <a:t>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0" dirty="0">
                <a:latin typeface="Arial"/>
                <a:cs typeface="Arial"/>
              </a:rPr>
              <a:t>b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25" dirty="0">
                <a:latin typeface="Arial"/>
                <a:cs typeface="Arial"/>
              </a:rPr>
              <a:t>L</a:t>
            </a:r>
            <a:r>
              <a:rPr lang="en-US" spc="-45" dirty="0">
                <a:latin typeface="Arial"/>
                <a:cs typeface="Arial"/>
              </a:rPr>
              <a:t>D</a:t>
            </a:r>
            <a:r>
              <a:rPr lang="en-US" spc="-10" dirty="0">
                <a:latin typeface="Arial"/>
                <a:cs typeface="Arial"/>
              </a:rPr>
              <a:t>A,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bu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h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05" dirty="0">
                <a:latin typeface="Arial"/>
                <a:cs typeface="Arial"/>
              </a:rPr>
              <a:t>o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125" dirty="0">
                <a:latin typeface="Arial"/>
                <a:cs typeface="Arial"/>
              </a:rPr>
              <a:t>a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60" dirty="0">
                <a:latin typeface="Arial"/>
                <a:cs typeface="Arial"/>
              </a:rPr>
              <a:t>m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dirty="0">
                <a:latin typeface="Arial"/>
                <a:cs typeface="Arial"/>
              </a:rPr>
              <a:t>r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-80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-10" dirty="0"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  <a:p>
            <a:endParaRPr lang="en-US" spc="-10" dirty="0">
              <a:latin typeface="Arial"/>
              <a:cs typeface="Arial"/>
            </a:endParaRPr>
          </a:p>
          <a:p>
            <a:endParaRPr lang="en-US" spc="-10" dirty="0">
              <a:latin typeface="Arial"/>
              <a:cs typeface="Arial"/>
            </a:endParaRPr>
          </a:p>
          <a:p>
            <a:endParaRPr lang="en-US" spc="-10" dirty="0">
              <a:cs typeface="Arial"/>
            </a:endParaRP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A1AD72-E04D-4DA4-8035-AB1DEA12C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36829"/>
            <a:ext cx="11079480" cy="1103630"/>
          </a:xfrm>
        </p:spPr>
        <p:txBody>
          <a:bodyPr/>
          <a:lstStyle/>
          <a:p>
            <a:r>
              <a:rPr lang="en-US" dirty="0"/>
              <a:t>Quadratic Discriminant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6754F-59CA-4CE4-B486-E9C151F3A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109" y="2070080"/>
            <a:ext cx="7183844" cy="8788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9F0CBA-86B0-4204-8457-5DD01834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466" y="3572784"/>
            <a:ext cx="3455576" cy="8152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B2F6D5-01AD-AB40-B153-6C99B1CF0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5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DB121-013D-49BB-B482-532DF6E2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spc="99" dirty="0">
                <a:cs typeface="Tahoma"/>
              </a:rPr>
              <a:t>D</a:t>
            </a:r>
            <a:r>
              <a:rPr lang="en-US" spc="10" dirty="0">
                <a:cs typeface="Tahoma"/>
              </a:rPr>
              <a:t>i</a:t>
            </a:r>
            <a:r>
              <a:rPr lang="en-US" spc="-139" dirty="0">
                <a:cs typeface="Tahoma"/>
              </a:rPr>
              <a:t>a</a:t>
            </a:r>
            <a:r>
              <a:rPr lang="en-US" spc="-40" dirty="0">
                <a:cs typeface="Tahoma"/>
              </a:rPr>
              <a:t>b</a:t>
            </a:r>
            <a:r>
              <a:rPr lang="en-US" spc="-248" dirty="0">
                <a:cs typeface="Tahoma"/>
              </a:rPr>
              <a:t>e</a:t>
            </a:r>
            <a:r>
              <a:rPr lang="en-US" spc="69" dirty="0">
                <a:cs typeface="Tahoma"/>
              </a:rPr>
              <a:t>t</a:t>
            </a:r>
            <a:r>
              <a:rPr lang="en-US" spc="-248" dirty="0">
                <a:cs typeface="Tahoma"/>
              </a:rPr>
              <a:t>e</a:t>
            </a:r>
            <a:r>
              <a:rPr lang="en-US" spc="-178" dirty="0">
                <a:cs typeface="Tahoma"/>
              </a:rPr>
              <a:t>s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99" dirty="0">
                <a:latin typeface="Tahoma"/>
                <a:cs typeface="Tahoma"/>
              </a:rPr>
              <a:t>D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69" dirty="0">
                <a:latin typeface="Tahoma"/>
                <a:cs typeface="Tahoma"/>
              </a:rPr>
              <a:t>t</a:t>
            </a:r>
            <a:r>
              <a:rPr lang="en-US" spc="-139" dirty="0">
                <a:latin typeface="Tahoma"/>
                <a:cs typeface="Tahoma"/>
              </a:rPr>
              <a:t>a</a:t>
            </a:r>
            <a:r>
              <a:rPr lang="en-US" spc="59" dirty="0">
                <a:latin typeface="Tahoma"/>
                <a:cs typeface="Tahoma"/>
              </a:rPr>
              <a:t> </a:t>
            </a:r>
            <a:r>
              <a:rPr lang="en-US" spc="-129" dirty="0">
                <a:latin typeface="Tahoma"/>
                <a:cs typeface="Tahoma"/>
              </a:rPr>
              <a:t>Se</a:t>
            </a:r>
            <a:r>
              <a:rPr lang="en-US" spc="69" dirty="0">
                <a:latin typeface="Tahoma"/>
                <a:cs typeface="Tahoma"/>
              </a:rPr>
              <a:t>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A0CBA-5C53-4CF0-8C58-662A5A256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</a:pPr>
            <a:r>
              <a:rPr lang="fr-FR" spc="-45" dirty="0">
                <a:latin typeface="Arial"/>
                <a:cs typeface="Arial"/>
              </a:rPr>
              <a:t>P</a:t>
            </a:r>
            <a:r>
              <a:rPr lang="fr-FR" dirty="0">
                <a:latin typeface="Arial"/>
                <a:cs typeface="Arial"/>
              </a:rPr>
              <a:t>r</a:t>
            </a:r>
            <a:r>
              <a:rPr lang="fr-FR" spc="10" dirty="0">
                <a:latin typeface="Arial"/>
                <a:cs typeface="Arial"/>
              </a:rPr>
              <a:t>i</a:t>
            </a:r>
            <a:r>
              <a:rPr lang="fr-FR" spc="-100" dirty="0">
                <a:latin typeface="Arial"/>
                <a:cs typeface="Arial"/>
              </a:rPr>
              <a:t>o</a:t>
            </a:r>
            <a:r>
              <a:rPr lang="fr-FR" dirty="0">
                <a:latin typeface="Arial"/>
                <a:cs typeface="Arial"/>
              </a:rPr>
              <a:t>r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80" dirty="0">
                <a:latin typeface="Arial"/>
                <a:cs typeface="Arial"/>
              </a:rPr>
              <a:t>probabilités</a:t>
            </a:r>
            <a:r>
              <a:rPr lang="fr-FR" spc="-10" dirty="0">
                <a:latin typeface="Arial"/>
                <a:cs typeface="Arial"/>
              </a:rPr>
              <a:t>:</a:t>
            </a:r>
            <a:r>
              <a:rPr lang="fr-FR" dirty="0">
                <a:latin typeface="Arial"/>
                <a:cs typeface="Arial"/>
              </a:rPr>
              <a:t> </a:t>
            </a:r>
            <a:r>
              <a:rPr lang="fr-FR" spc="-130" dirty="0">
                <a:latin typeface="Arial"/>
                <a:cs typeface="Arial"/>
              </a:rPr>
              <a:t> </a:t>
            </a:r>
            <a:r>
              <a:rPr lang="fr-FR" spc="-810" dirty="0">
                <a:latin typeface="Lucida Sans Unicode"/>
                <a:cs typeface="Lucida Sans Unicode"/>
              </a:rPr>
              <a:t>π</a:t>
            </a:r>
            <a:r>
              <a:rPr lang="fr-FR" spc="19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1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-75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55" dirty="0">
                <a:latin typeface="Arial"/>
                <a:cs typeface="Arial"/>
              </a:rPr>
              <a:t>651,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810" dirty="0">
                <a:latin typeface="Lucida Sans Unicode"/>
                <a:cs typeface="Lucida Sans Unicode"/>
              </a:rPr>
              <a:t>π</a:t>
            </a:r>
            <a:r>
              <a:rPr lang="fr-FR" spc="19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2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-75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55" dirty="0">
                <a:latin typeface="Arial"/>
                <a:cs typeface="Arial"/>
              </a:rPr>
              <a:t>349.</a:t>
            </a:r>
            <a:endParaRPr lang="fr-FR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610" dirty="0">
                <a:latin typeface="Lucida Sans Unicode"/>
                <a:cs typeface="Lucida Sans Unicode"/>
              </a:rPr>
              <a:t>µ</a:t>
            </a:r>
            <a:r>
              <a:rPr lang="fr-FR" spc="20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1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55" dirty="0">
                <a:latin typeface="Arial"/>
                <a:cs typeface="Arial"/>
              </a:rPr>
              <a:t>(</a:t>
            </a:r>
            <a:r>
              <a:rPr lang="fr-FR" spc="-204" dirty="0">
                <a:latin typeface="Lucida Sans Unicode"/>
                <a:cs typeface="Lucida Sans Unicode"/>
              </a:rPr>
              <a:t>−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70" dirty="0">
                <a:latin typeface="Arial"/>
                <a:cs typeface="Arial"/>
              </a:rPr>
              <a:t>4035</a:t>
            </a:r>
            <a:r>
              <a:rPr lang="fr-FR" spc="-50" dirty="0">
                <a:latin typeface="Lucida Sans Unicode"/>
                <a:cs typeface="Lucida Sans Unicode"/>
              </a:rPr>
              <a:t>,</a:t>
            </a:r>
            <a:r>
              <a:rPr lang="fr-FR" spc="-165" dirty="0">
                <a:latin typeface="Lucida Sans Unicode"/>
                <a:cs typeface="Lucida Sans Unicode"/>
              </a:rPr>
              <a:t> </a:t>
            </a:r>
            <a:r>
              <a:rPr lang="fr-FR" spc="-204" dirty="0">
                <a:latin typeface="Lucida Sans Unicode"/>
                <a:cs typeface="Lucida Sans Unicode"/>
              </a:rPr>
              <a:t>−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45" dirty="0">
                <a:latin typeface="Arial"/>
                <a:cs typeface="Arial"/>
              </a:rPr>
              <a:t>1935)</a:t>
            </a:r>
            <a:r>
              <a:rPr lang="fr-FR" sz="3600" i="1" spc="104" baseline="27777" dirty="0">
                <a:latin typeface="Lucida Sans"/>
                <a:cs typeface="Lucida Sans"/>
              </a:rPr>
              <a:t>T</a:t>
            </a:r>
            <a:r>
              <a:rPr lang="fr-FR" sz="3600" i="1" spc="-150" baseline="27777" dirty="0">
                <a:latin typeface="Lucida Sans"/>
                <a:cs typeface="Lucida Sans"/>
              </a:rPr>
              <a:t> </a:t>
            </a:r>
            <a:r>
              <a:rPr lang="fr-FR" spc="-10" dirty="0">
                <a:latin typeface="Arial"/>
                <a:cs typeface="Arial"/>
              </a:rPr>
              <a:t>,</a:t>
            </a:r>
            <a:r>
              <a:rPr lang="fr-FR" spc="55" dirty="0">
                <a:latin typeface="Arial"/>
                <a:cs typeface="Arial"/>
              </a:rPr>
              <a:t> </a:t>
            </a:r>
            <a:r>
              <a:rPr lang="fr-FR" spc="-610" dirty="0">
                <a:latin typeface="Lucida Sans Unicode"/>
                <a:cs typeface="Lucida Sans Unicode"/>
              </a:rPr>
              <a:t>µ</a:t>
            </a:r>
            <a:r>
              <a:rPr lang="fr-FR" spc="200" dirty="0">
                <a:latin typeface="Arial"/>
                <a:cs typeface="Arial"/>
              </a:rPr>
              <a:t>ˆ</a:t>
            </a:r>
            <a:r>
              <a:rPr lang="fr-FR" sz="3600" spc="-37" baseline="-10416" dirty="0">
                <a:latin typeface="Arial"/>
                <a:cs typeface="Arial"/>
              </a:rPr>
              <a:t>2</a:t>
            </a:r>
            <a:r>
              <a:rPr lang="fr-FR" sz="3600" baseline="-10416" dirty="0">
                <a:latin typeface="Arial"/>
                <a:cs typeface="Arial"/>
              </a:rPr>
              <a:t> </a:t>
            </a:r>
            <a:r>
              <a:rPr lang="fr-FR" sz="3600" spc="-142" baseline="-10416" dirty="0">
                <a:latin typeface="Arial"/>
                <a:cs typeface="Arial"/>
              </a:rPr>
              <a:t> </a:t>
            </a:r>
            <a:r>
              <a:rPr lang="fr-FR" spc="195" dirty="0">
                <a:latin typeface="Arial"/>
                <a:cs typeface="Arial"/>
              </a:rPr>
              <a:t>=</a:t>
            </a:r>
            <a:r>
              <a:rPr lang="fr-FR" spc="-5" dirty="0">
                <a:latin typeface="Arial"/>
                <a:cs typeface="Arial"/>
              </a:rPr>
              <a:t> </a:t>
            </a:r>
            <a:r>
              <a:rPr lang="fr-FR" spc="55" dirty="0">
                <a:latin typeface="Arial"/>
                <a:cs typeface="Arial"/>
              </a:rPr>
              <a:t>(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70" dirty="0">
                <a:latin typeface="Arial"/>
                <a:cs typeface="Arial"/>
              </a:rPr>
              <a:t>7528</a:t>
            </a:r>
            <a:r>
              <a:rPr lang="fr-FR" spc="-50" dirty="0">
                <a:latin typeface="Lucida Sans Unicode"/>
                <a:cs typeface="Lucida Sans Unicode"/>
              </a:rPr>
              <a:t>,</a:t>
            </a:r>
            <a:r>
              <a:rPr lang="fr-FR" spc="-165" dirty="0">
                <a:latin typeface="Lucida Sans Unicode"/>
                <a:cs typeface="Lucida Sans Unicode"/>
              </a:rPr>
              <a:t> </a:t>
            </a:r>
            <a:r>
              <a:rPr lang="fr-FR" spc="-70" dirty="0">
                <a:latin typeface="Arial"/>
                <a:cs typeface="Arial"/>
              </a:rPr>
              <a:t>0</a:t>
            </a:r>
            <a:r>
              <a:rPr lang="fr-FR" spc="-50" dirty="0">
                <a:latin typeface="Lucida Sans Unicode"/>
                <a:cs typeface="Lucida Sans Unicode"/>
              </a:rPr>
              <a:t>.</a:t>
            </a:r>
            <a:r>
              <a:rPr lang="fr-FR" spc="-45" dirty="0">
                <a:latin typeface="Arial"/>
                <a:cs typeface="Arial"/>
              </a:rPr>
              <a:t>3611)</a:t>
            </a:r>
            <a:r>
              <a:rPr lang="fr-FR" sz="3600" i="1" spc="104" baseline="27777" dirty="0">
                <a:latin typeface="Lucida Sans"/>
                <a:cs typeface="Lucida Sans"/>
              </a:rPr>
              <a:t>T</a:t>
            </a:r>
            <a:r>
              <a:rPr lang="fr-FR" sz="3600" i="1" spc="-150" baseline="27777" dirty="0">
                <a:latin typeface="Lucida Sans"/>
                <a:cs typeface="Lucida Sans"/>
              </a:rPr>
              <a:t> </a:t>
            </a:r>
            <a:endParaRPr lang="fr-FR" spc="-10" dirty="0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spcBef>
                <a:spcPts val="330"/>
              </a:spcBef>
              <a:buNone/>
            </a:pPr>
            <a:r>
              <a:rPr lang="fr-FR" spc="-10" dirty="0">
                <a:latin typeface="Arial"/>
                <a:cs typeface="Arial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10" dirty="0">
                <a:latin typeface="Arial"/>
                <a:cs typeface="Arial"/>
              </a:rPr>
              <a:t> 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lang="fr-FR" spc="-10" dirty="0">
                <a:latin typeface="Arial"/>
                <a:cs typeface="Arial"/>
              </a:rPr>
              <a:t>     </a:t>
            </a: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spc="-1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0"/>
              </a:spcBef>
            </a:pPr>
            <a:endParaRPr lang="fr-FR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7CD26E1-9F89-4D3F-BC66-479A0CA3D76C}"/>
              </a:ext>
            </a:extLst>
          </p:cNvPr>
          <p:cNvGrpSpPr/>
          <p:nvPr/>
        </p:nvGrpSpPr>
        <p:grpSpPr>
          <a:xfrm>
            <a:off x="2014203" y="2989375"/>
            <a:ext cx="4322427" cy="2127216"/>
            <a:chOff x="1773572" y="2881091"/>
            <a:chExt cx="4322427" cy="2127216"/>
          </a:xfrm>
        </p:grpSpPr>
        <p:sp>
          <p:nvSpPr>
            <p:cNvPr id="12" name="object 7">
              <a:extLst>
                <a:ext uri="{FF2B5EF4-FFF2-40B4-BE49-F238E27FC236}">
                  <a16:creationId xmlns:a16="http://schemas.microsoft.com/office/drawing/2014/main" id="{C8E7BD47-E73F-4848-8298-53D4D5AF1C0A}"/>
                </a:ext>
              </a:extLst>
            </p:cNvPr>
            <p:cNvSpPr txBox="1"/>
            <p:nvPr/>
          </p:nvSpPr>
          <p:spPr>
            <a:xfrm>
              <a:off x="1773572" y="2881092"/>
              <a:ext cx="4322427" cy="36933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5168">
                <a:tabLst>
                  <a:tab pos="2446290" algn="l"/>
                </a:tabLst>
              </a:pPr>
              <a:r>
                <a:rPr sz="2378" spc="268" baseline="-38194" dirty="0">
                  <a:solidFill>
                    <a:srgbClr val="3232B2"/>
                  </a:solidFill>
                  <a:latin typeface="MS Gothic"/>
                  <a:cs typeface="MS Gothic"/>
                </a:rPr>
                <a:t> </a:t>
              </a:r>
              <a:r>
                <a:rPr lang="el-GR" sz="3270" spc="-1694" baseline="-35353" dirty="0">
                  <a:latin typeface="Arial"/>
                  <a:cs typeface="Arial"/>
                </a:rPr>
                <a:t>Σ</a:t>
              </a:r>
              <a:r>
                <a:rPr sz="3270" spc="519" baseline="-20202" dirty="0">
                  <a:latin typeface="Arial"/>
                  <a:cs typeface="Arial"/>
                </a:rPr>
                <a:t>ˆ</a:t>
              </a:r>
              <a:r>
                <a:rPr sz="3270" spc="341" baseline="-20202" dirty="0">
                  <a:latin typeface="Arial"/>
                  <a:cs typeface="Arial"/>
                </a:rPr>
                <a:t> </a:t>
              </a:r>
              <a:r>
                <a:rPr sz="3270" spc="579" baseline="-35353" dirty="0">
                  <a:latin typeface="Arial"/>
                  <a:cs typeface="Arial"/>
                </a:rPr>
                <a:t>=</a:t>
              </a:r>
              <a:r>
                <a:rPr lang="en-US" sz="3270" spc="579" baseline="-35353" dirty="0">
                  <a:latin typeface="Arial"/>
                  <a:cs typeface="Arial"/>
                </a:rPr>
                <a:t>   </a:t>
              </a:r>
              <a:r>
                <a:rPr sz="3270" spc="-14" baseline="-35353" dirty="0">
                  <a:latin typeface="Arial"/>
                  <a:cs typeface="Arial"/>
                </a:rPr>
                <a:t> </a:t>
              </a:r>
              <a:r>
                <a:rPr sz="3270" spc="1470" baseline="42929" dirty="0">
                  <a:latin typeface="Arial"/>
                  <a:cs typeface="Arial"/>
                </a:rPr>
                <a:t> </a:t>
              </a:r>
              <a:r>
                <a:rPr lang="en-US" sz="2400" spc="-70" dirty="0">
                  <a:latin typeface="Arial"/>
                  <a:cs typeface="Arial"/>
                </a:rPr>
                <a:t>1</a:t>
              </a:r>
              <a:r>
                <a:rPr lang="en-US" sz="2400" spc="-50" dirty="0">
                  <a:latin typeface="Lucida Sans Unicode"/>
                  <a:cs typeface="Lucida Sans Unicode"/>
                </a:rPr>
                <a:t>.</a:t>
              </a:r>
              <a:r>
                <a:rPr lang="en-US" sz="2400" spc="-70" dirty="0">
                  <a:latin typeface="Arial"/>
                  <a:cs typeface="Arial"/>
                </a:rPr>
                <a:t>6769</a:t>
              </a:r>
              <a:r>
                <a:rPr lang="en-US" sz="2400" dirty="0">
                  <a:latin typeface="Arial"/>
                  <a:cs typeface="Arial"/>
                </a:rPr>
                <a:t> </a:t>
              </a:r>
              <a:r>
                <a:rPr lang="en-US" sz="2180" spc="-404" dirty="0">
                  <a:latin typeface="Lucida Sans Unicode"/>
                  <a:cs typeface="Lucida Sans Unicode"/>
                </a:rPr>
                <a:t>-</a:t>
              </a:r>
              <a:r>
                <a:rPr sz="2180" spc="-139" dirty="0">
                  <a:latin typeface="Arial"/>
                  <a:cs typeface="Arial"/>
                </a:rPr>
                <a:t>0</a:t>
              </a:r>
              <a:r>
                <a:rPr sz="2180" spc="-99" dirty="0">
                  <a:latin typeface="Lucida Sans Unicode"/>
                  <a:cs typeface="Lucida Sans Unicode"/>
                </a:rPr>
                <a:t>.</a:t>
              </a:r>
              <a:r>
                <a:rPr sz="2180" spc="-139" dirty="0">
                  <a:latin typeface="Arial"/>
                  <a:cs typeface="Arial"/>
                </a:rPr>
                <a:t>1461</a:t>
              </a:r>
              <a:r>
                <a:rPr sz="2180" dirty="0">
                  <a:latin typeface="Arial"/>
                  <a:cs typeface="Arial"/>
                </a:rPr>
                <a:t> </a:t>
              </a:r>
              <a:r>
                <a:rPr sz="2180" spc="-226" dirty="0">
                  <a:latin typeface="Arial"/>
                  <a:cs typeface="Arial"/>
                </a:rPr>
                <a:t> </a:t>
              </a:r>
              <a:r>
                <a:rPr sz="3270" spc="1470" baseline="42929" dirty="0">
                  <a:latin typeface="Arial"/>
                  <a:cs typeface="Arial"/>
                </a:rPr>
                <a:t> </a:t>
              </a:r>
              <a:endParaRPr sz="3270" baseline="42929" dirty="0">
                <a:latin typeface="Arial"/>
                <a:cs typeface="Arial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3BB025D-6D24-423D-8157-50EA893A32E5}"/>
                </a:ext>
              </a:extLst>
            </p:cNvPr>
            <p:cNvGrpSpPr/>
            <p:nvPr/>
          </p:nvGrpSpPr>
          <p:grpSpPr>
            <a:xfrm>
              <a:off x="1773573" y="2881091"/>
              <a:ext cx="4085806" cy="2127216"/>
              <a:chOff x="1773573" y="2881091"/>
              <a:chExt cx="4085806" cy="2127216"/>
            </a:xfrm>
          </p:grpSpPr>
          <p:sp>
            <p:nvSpPr>
              <p:cNvPr id="13" name="object 8">
                <a:extLst>
                  <a:ext uri="{FF2B5EF4-FFF2-40B4-BE49-F238E27FC236}">
                    <a16:creationId xmlns:a16="http://schemas.microsoft.com/office/drawing/2014/main" id="{94EC5A0D-2109-4194-BE96-8CCA879C76A1}"/>
                  </a:ext>
                </a:extLst>
              </p:cNvPr>
              <p:cNvSpPr txBox="1"/>
              <p:nvPr/>
            </p:nvSpPr>
            <p:spPr>
              <a:xfrm>
                <a:off x="1773573" y="3238056"/>
                <a:ext cx="3235214" cy="7048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19370"/>
                <a:r>
                  <a:rPr sz="2180" spc="-404" dirty="0">
                    <a:latin typeface="Lucida Sans Unicode"/>
                    <a:cs typeface="Lucida Sans Unicode"/>
                  </a:rPr>
                  <a:t>−</a:t>
                </a:r>
                <a:r>
                  <a:rPr sz="2180" spc="-139" dirty="0">
                    <a:latin typeface="Arial"/>
                    <a:cs typeface="Arial"/>
                  </a:rPr>
                  <a:t>0</a:t>
                </a:r>
                <a:r>
                  <a:rPr sz="2180" spc="-99" dirty="0">
                    <a:latin typeface="Lucida Sans Unicode"/>
                    <a:cs typeface="Lucida Sans Unicode"/>
                  </a:rPr>
                  <a:t>.</a:t>
                </a:r>
                <a:r>
                  <a:rPr sz="2180" spc="-139" dirty="0">
                    <a:latin typeface="Arial"/>
                    <a:cs typeface="Arial"/>
                  </a:rPr>
                  <a:t>1461  </a:t>
                </a:r>
                <a:r>
                  <a:rPr lang="en-US" sz="2400" spc="-70" dirty="0">
                    <a:latin typeface="Arial"/>
                    <a:cs typeface="Arial"/>
                  </a:rPr>
                  <a:t>1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5964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1219370"/>
                <a:endParaRPr sz="2180" dirty="0">
                  <a:latin typeface="Arial"/>
                  <a:cs typeface="Arial"/>
                </a:endParaRPr>
              </a:p>
            </p:txBody>
          </p:sp>
          <p:sp>
            <p:nvSpPr>
              <p:cNvPr id="14" name="Left Bracket 13">
                <a:extLst>
                  <a:ext uri="{FF2B5EF4-FFF2-40B4-BE49-F238E27FC236}">
                    <a16:creationId xmlns:a16="http://schemas.microsoft.com/office/drawing/2014/main" id="{2FE8E6FD-4DC2-4922-A918-3D2629BE3C02}"/>
                  </a:ext>
                </a:extLst>
              </p:cNvPr>
              <p:cNvSpPr/>
              <p:nvPr/>
            </p:nvSpPr>
            <p:spPr>
              <a:xfrm>
                <a:off x="2818356" y="2881092"/>
                <a:ext cx="100208" cy="692440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Left Bracket 14">
                <a:extLst>
                  <a:ext uri="{FF2B5EF4-FFF2-40B4-BE49-F238E27FC236}">
                    <a16:creationId xmlns:a16="http://schemas.microsoft.com/office/drawing/2014/main" id="{C3EBF0A4-2380-41F1-A39F-3B5612C23E47}"/>
                  </a:ext>
                </a:extLst>
              </p:cNvPr>
              <p:cNvSpPr/>
              <p:nvPr/>
            </p:nvSpPr>
            <p:spPr>
              <a:xfrm flipH="1" flipV="1">
                <a:off x="5135667" y="2881091"/>
                <a:ext cx="100207" cy="760341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bject 7">
                <a:extLst>
                  <a:ext uri="{FF2B5EF4-FFF2-40B4-BE49-F238E27FC236}">
                    <a16:creationId xmlns:a16="http://schemas.microsoft.com/office/drawing/2014/main" id="{D5B35669-A77C-4935-B244-C1C47FB31636}"/>
                  </a:ext>
                </a:extLst>
              </p:cNvPr>
              <p:cNvSpPr txBox="1"/>
              <p:nvPr/>
            </p:nvSpPr>
            <p:spPr>
              <a:xfrm>
                <a:off x="1773573" y="3946535"/>
                <a:ext cx="3776304" cy="74584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5168">
                  <a:tabLst>
                    <a:tab pos="2446290" algn="l"/>
                  </a:tabLst>
                </a:pPr>
                <a:r>
                  <a:rPr sz="2378" spc="268" baseline="-38194" dirty="0">
                    <a:solidFill>
                      <a:srgbClr val="3232B2"/>
                    </a:solidFill>
                    <a:latin typeface="MS Gothic"/>
                    <a:cs typeface="MS Gothic"/>
                  </a:rPr>
                  <a:t> </a:t>
                </a:r>
                <a:r>
                  <a:rPr lang="el-GR" sz="3270" spc="-1694" baseline="-35353" dirty="0">
                    <a:latin typeface="Arial"/>
                    <a:cs typeface="Arial"/>
                  </a:rPr>
                  <a:t>Σ</a:t>
                </a:r>
                <a:r>
                  <a:rPr sz="3270" spc="519" baseline="-20202" dirty="0">
                    <a:latin typeface="Arial"/>
                    <a:cs typeface="Arial"/>
                  </a:rPr>
                  <a:t>ˆ</a:t>
                </a:r>
                <a:r>
                  <a:rPr sz="3270" spc="341" baseline="-20202" dirty="0">
                    <a:latin typeface="Arial"/>
                    <a:cs typeface="Arial"/>
                  </a:rPr>
                  <a:t> </a:t>
                </a:r>
                <a:r>
                  <a:rPr sz="3270" spc="579" baseline="-35353" dirty="0">
                    <a:latin typeface="Arial"/>
                    <a:cs typeface="Arial"/>
                  </a:rPr>
                  <a:t>=</a:t>
                </a:r>
                <a:r>
                  <a:rPr lang="en-US" sz="3270" spc="579" baseline="-35353" dirty="0">
                    <a:latin typeface="Arial"/>
                    <a:cs typeface="Arial"/>
                  </a:rPr>
                  <a:t>   </a:t>
                </a:r>
                <a:r>
                  <a:rPr sz="3270" spc="-14" baseline="-35353" dirty="0">
                    <a:latin typeface="Arial"/>
                    <a:cs typeface="Arial"/>
                  </a:rPr>
                  <a:t> </a:t>
                </a:r>
                <a:r>
                  <a:rPr sz="3270" spc="1470" baseline="42929" dirty="0">
                    <a:latin typeface="Arial"/>
                    <a:cs typeface="Arial"/>
                  </a:rPr>
                  <a:t> </a:t>
                </a:r>
                <a:r>
                  <a:rPr lang="en-US" sz="2400" spc="-70" dirty="0">
                    <a:latin typeface="Arial"/>
                    <a:cs typeface="Arial"/>
                  </a:rPr>
                  <a:t>2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0087</a:t>
                </a:r>
                <a:r>
                  <a:rPr lang="en-US" sz="2180" spc="-139" dirty="0">
                    <a:latin typeface="Arial"/>
                    <a:cs typeface="Arial"/>
                  </a:rPr>
                  <a:t>   </a:t>
                </a:r>
                <a:r>
                  <a:rPr lang="en-US" sz="2400" spc="-204" dirty="0">
                    <a:latin typeface="Lucida Sans Unicode"/>
                    <a:cs typeface="Lucida Sans Unicode"/>
                  </a:rPr>
                  <a:t>-</a:t>
                </a:r>
                <a:r>
                  <a:rPr lang="en-US" sz="2400" spc="-70" dirty="0">
                    <a:latin typeface="Arial"/>
                    <a:cs typeface="Arial"/>
                  </a:rPr>
                  <a:t>0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3330 </a:t>
                </a:r>
                <a:r>
                  <a:rPr lang="en-US" sz="2400" spc="-114" dirty="0">
                    <a:latin typeface="Arial"/>
                    <a:cs typeface="Arial"/>
                  </a:rPr>
                  <a:t> </a:t>
                </a:r>
                <a:r>
                  <a:rPr lang="en-US" sz="4000" spc="742" baseline="42929" dirty="0">
                    <a:latin typeface="Arial"/>
                    <a:cs typeface="Arial"/>
                  </a:rPr>
                  <a:t> </a:t>
                </a:r>
                <a:endParaRPr lang="en-US" sz="4000" baseline="42929" dirty="0">
                  <a:latin typeface="Arial"/>
                  <a:cs typeface="Arial"/>
                </a:endParaRPr>
              </a:p>
              <a:p>
                <a:pPr marL="25168">
                  <a:tabLst>
                    <a:tab pos="2446290" algn="l"/>
                  </a:tabLst>
                </a:pPr>
                <a:endParaRPr sz="3270" baseline="42929" dirty="0">
                  <a:latin typeface="Arial"/>
                  <a:cs typeface="Arial"/>
                </a:endParaRPr>
              </a:p>
            </p:txBody>
          </p:sp>
          <p:sp>
            <p:nvSpPr>
              <p:cNvPr id="17" name="object 8">
                <a:extLst>
                  <a:ext uri="{FF2B5EF4-FFF2-40B4-BE49-F238E27FC236}">
                    <a16:creationId xmlns:a16="http://schemas.microsoft.com/office/drawing/2014/main" id="{5666B86D-3DDA-49E4-9EBC-FB3810534516}"/>
                  </a:ext>
                </a:extLst>
              </p:cNvPr>
              <p:cNvSpPr txBox="1"/>
              <p:nvPr/>
            </p:nvSpPr>
            <p:spPr>
              <a:xfrm>
                <a:off x="1773573" y="4303499"/>
                <a:ext cx="4085806" cy="70480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219370"/>
                <a:r>
                  <a:rPr lang="en-US" sz="2400" spc="-204" dirty="0">
                    <a:latin typeface="Lucida Sans Unicode"/>
                    <a:cs typeface="Lucida Sans Unicode"/>
                  </a:rPr>
                  <a:t>-</a:t>
                </a:r>
                <a:r>
                  <a:rPr lang="en-US" sz="2400" spc="-75" dirty="0">
                    <a:latin typeface="Arial"/>
                    <a:cs typeface="Arial"/>
                  </a:rPr>
                  <a:t>0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3330</a:t>
                </a:r>
                <a:r>
                  <a:rPr sz="2180" spc="149" dirty="0">
                    <a:latin typeface="Arial"/>
                    <a:cs typeface="Arial"/>
                  </a:rPr>
                  <a:t> </a:t>
                </a:r>
                <a:r>
                  <a:rPr lang="en-US" sz="2180" spc="149" dirty="0">
                    <a:latin typeface="Arial"/>
                    <a:cs typeface="Arial"/>
                  </a:rPr>
                  <a:t> </a:t>
                </a:r>
                <a:r>
                  <a:rPr lang="en-US" sz="2400" spc="-70" dirty="0">
                    <a:latin typeface="Arial"/>
                    <a:cs typeface="Arial"/>
                  </a:rPr>
                  <a:t>1</a:t>
                </a:r>
                <a:r>
                  <a:rPr lang="en-US" sz="2400" spc="-50" dirty="0">
                    <a:latin typeface="Lucida Sans Unicode"/>
                    <a:cs typeface="Lucida Sans Unicode"/>
                  </a:rPr>
                  <a:t>.</a:t>
                </a:r>
                <a:r>
                  <a:rPr lang="en-US" sz="2400" spc="-70" dirty="0">
                    <a:latin typeface="Arial"/>
                    <a:cs typeface="Arial"/>
                  </a:rPr>
                  <a:t>7887</a:t>
                </a:r>
                <a:endParaRPr lang="en-US" sz="2400" dirty="0">
                  <a:latin typeface="Arial"/>
                  <a:cs typeface="Arial"/>
                </a:endParaRPr>
              </a:p>
              <a:p>
                <a:pPr marL="1219370"/>
                <a:endParaRPr sz="2180" dirty="0">
                  <a:latin typeface="Arial"/>
                  <a:cs typeface="Arial"/>
                </a:endParaRPr>
              </a:p>
            </p:txBody>
          </p:sp>
          <p:sp>
            <p:nvSpPr>
              <p:cNvPr id="18" name="Left Bracket 17">
                <a:extLst>
                  <a:ext uri="{FF2B5EF4-FFF2-40B4-BE49-F238E27FC236}">
                    <a16:creationId xmlns:a16="http://schemas.microsoft.com/office/drawing/2014/main" id="{AC1F01AF-A7FE-43F7-81AC-B556493B7D5B}"/>
                  </a:ext>
                </a:extLst>
              </p:cNvPr>
              <p:cNvSpPr/>
              <p:nvPr/>
            </p:nvSpPr>
            <p:spPr>
              <a:xfrm>
                <a:off x="2818356" y="3946535"/>
                <a:ext cx="100208" cy="692440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Left Bracket 18">
                <a:extLst>
                  <a:ext uri="{FF2B5EF4-FFF2-40B4-BE49-F238E27FC236}">
                    <a16:creationId xmlns:a16="http://schemas.microsoft.com/office/drawing/2014/main" id="{CCF1F798-90D3-456B-8544-A7A2EE8AFDBD}"/>
                  </a:ext>
                </a:extLst>
              </p:cNvPr>
              <p:cNvSpPr/>
              <p:nvPr/>
            </p:nvSpPr>
            <p:spPr>
              <a:xfrm flipH="1" flipV="1">
                <a:off x="5135667" y="3946534"/>
                <a:ext cx="100207" cy="760341"/>
              </a:xfrm>
              <a:prstGeom prst="leftBracke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248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FB101D7C-3AF4-402C-97A1-2DD6DE8276AC}"/>
              </a:ext>
            </a:extLst>
          </p:cNvPr>
          <p:cNvSpPr/>
          <p:nvPr/>
        </p:nvSpPr>
        <p:spPr>
          <a:xfrm>
            <a:off x="3375877" y="1377884"/>
            <a:ext cx="5436167" cy="435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1500574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DA066-531C-4564-96A2-9E95F5429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r>
              <a:rPr lang="en-US" dirty="0"/>
              <a:t>LDA on Expanded 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66E12-16E0-433E-8986-D2014A466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95" dirty="0">
                <a:latin typeface="Arial"/>
                <a:cs typeface="Arial"/>
              </a:rPr>
              <a:t>E</a:t>
            </a:r>
            <a:r>
              <a:rPr lang="en-US" spc="-55" dirty="0">
                <a:latin typeface="Arial"/>
                <a:cs typeface="Arial"/>
              </a:rPr>
              <a:t>x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-50" dirty="0">
                <a:latin typeface="Arial"/>
                <a:cs typeface="Arial"/>
              </a:rPr>
              <a:t>p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80" dirty="0">
                <a:latin typeface="Arial"/>
                <a:cs typeface="Arial"/>
              </a:rPr>
              <a:t>t</a:t>
            </a:r>
            <a:r>
              <a:rPr lang="en-US" spc="-70" dirty="0">
                <a:latin typeface="Arial"/>
                <a:cs typeface="Arial"/>
              </a:rPr>
              <a:t>o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70" dirty="0">
                <a:latin typeface="Arial"/>
                <a:cs typeface="Arial"/>
              </a:rPr>
              <a:t>c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50" dirty="0">
                <a:latin typeface="Arial"/>
                <a:cs typeface="Arial"/>
              </a:rPr>
              <a:t>ud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,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-50" dirty="0">
                <a:latin typeface="Arial"/>
                <a:cs typeface="Arial"/>
              </a:rPr>
              <a:t>nd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10" dirty="0">
                <a:latin typeface="Arial"/>
                <a:cs typeface="Arial"/>
              </a:rPr>
              <a:t>.</a:t>
            </a:r>
          </a:p>
          <a:p>
            <a:r>
              <a:rPr lang="en-US" spc="-10" dirty="0">
                <a:latin typeface="Arial"/>
                <a:cs typeface="Arial"/>
              </a:rPr>
              <a:t>I</a:t>
            </a:r>
            <a:r>
              <a:rPr lang="en-US" spc="-50" dirty="0">
                <a:latin typeface="Arial"/>
                <a:cs typeface="Arial"/>
              </a:rPr>
              <a:t>npu</a:t>
            </a:r>
            <a:r>
              <a:rPr lang="en-US" spc="85" dirty="0">
                <a:latin typeface="Arial"/>
                <a:cs typeface="Arial"/>
              </a:rPr>
              <a:t>t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140" dirty="0">
                <a:latin typeface="Arial"/>
                <a:cs typeface="Arial"/>
              </a:rPr>
              <a:t>s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15" dirty="0">
                <a:latin typeface="Arial"/>
                <a:cs typeface="Arial"/>
              </a:rPr>
              <a:t>f</a:t>
            </a:r>
            <a:r>
              <a:rPr lang="en-US" spc="5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v</a:t>
            </a:r>
            <a:r>
              <a:rPr lang="en-US" spc="-130" dirty="0">
                <a:latin typeface="Arial"/>
                <a:cs typeface="Arial"/>
              </a:rPr>
              <a:t>e</a:t>
            </a:r>
            <a:r>
              <a:rPr lang="en-US" spc="55" dirty="0">
                <a:latin typeface="Arial"/>
                <a:cs typeface="Arial"/>
              </a:rPr>
              <a:t> </a:t>
            </a:r>
            <a:r>
              <a:rPr lang="en-US" spc="-50" dirty="0">
                <a:latin typeface="Arial"/>
                <a:cs typeface="Arial"/>
              </a:rPr>
              <a:t>d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55" dirty="0">
                <a:latin typeface="Arial"/>
                <a:cs typeface="Arial"/>
              </a:rPr>
              <a:t>m</a:t>
            </a:r>
            <a:r>
              <a:rPr lang="en-US" spc="-135" dirty="0">
                <a:latin typeface="Arial"/>
                <a:cs typeface="Arial"/>
              </a:rPr>
              <a:t>e</a:t>
            </a:r>
            <a:r>
              <a:rPr lang="en-US" spc="-50" dirty="0">
                <a:latin typeface="Arial"/>
                <a:cs typeface="Arial"/>
              </a:rPr>
              <a:t>n</a:t>
            </a:r>
            <a:r>
              <a:rPr lang="en-US" spc="-145" dirty="0">
                <a:latin typeface="Arial"/>
                <a:cs typeface="Arial"/>
              </a:rPr>
              <a:t>s</a:t>
            </a:r>
            <a:r>
              <a:rPr lang="en-US" spc="10" dirty="0">
                <a:latin typeface="Arial"/>
                <a:cs typeface="Arial"/>
              </a:rPr>
              <a:t>i</a:t>
            </a:r>
            <a:r>
              <a:rPr lang="en-US" spc="-65" dirty="0">
                <a:latin typeface="Arial"/>
                <a:cs typeface="Arial"/>
              </a:rPr>
              <a:t>on</a:t>
            </a:r>
            <a:r>
              <a:rPr lang="en-US" spc="-95" dirty="0">
                <a:latin typeface="Arial"/>
                <a:cs typeface="Arial"/>
              </a:rPr>
              <a:t>a</a:t>
            </a:r>
            <a:r>
              <a:rPr lang="en-US" spc="10" dirty="0">
                <a:latin typeface="Arial"/>
                <a:cs typeface="Arial"/>
              </a:rPr>
              <a:t>l</a:t>
            </a:r>
            <a:r>
              <a:rPr lang="en-US" spc="-10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 </a:t>
            </a:r>
            <a:r>
              <a:rPr lang="en-US" spc="-130" dirty="0">
                <a:latin typeface="Arial"/>
                <a:cs typeface="Arial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140" dirty="0">
                <a:latin typeface="Arial"/>
                <a:cs typeface="Arial"/>
              </a:rPr>
              <a:t> </a:t>
            </a:r>
            <a:r>
              <a:rPr lang="en-US" spc="195" dirty="0">
                <a:latin typeface="Arial"/>
                <a:cs typeface="Arial"/>
              </a:rPr>
              <a:t>=</a:t>
            </a:r>
            <a:r>
              <a:rPr lang="en-US" spc="-5" dirty="0">
                <a:latin typeface="Arial"/>
                <a:cs typeface="Arial"/>
              </a:rPr>
              <a:t> </a:t>
            </a:r>
            <a:r>
              <a:rPr lang="en-US" spc="55" dirty="0">
                <a:latin typeface="Arial"/>
                <a:cs typeface="Arial"/>
              </a:rPr>
              <a:t>(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1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sz="3600" spc="37" baseline="-10416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-50" dirty="0">
                <a:latin typeface="Lucida Sans Unicode"/>
                <a:cs typeface="Lucida Sans Unicode"/>
              </a:rPr>
              <a:t>,</a:t>
            </a:r>
            <a:r>
              <a:rPr lang="en-US" spc="-165" dirty="0">
                <a:latin typeface="Lucida Sans Unicode"/>
                <a:cs typeface="Lucida Sans Unicode"/>
              </a:rPr>
              <a:t> </a:t>
            </a:r>
            <a:r>
              <a:rPr lang="en-US" i="1" spc="-10" dirty="0">
                <a:latin typeface="Arial"/>
                <a:cs typeface="Arial"/>
              </a:rPr>
              <a:t>X</a:t>
            </a:r>
            <a:r>
              <a:rPr lang="en-US" i="1" spc="-160" dirty="0">
                <a:latin typeface="Arial"/>
                <a:cs typeface="Arial"/>
              </a:rPr>
              <a:t> </a:t>
            </a:r>
            <a:r>
              <a:rPr lang="en-US" sz="3600" spc="37" baseline="27777" dirty="0">
                <a:latin typeface="Arial"/>
                <a:cs typeface="Arial"/>
              </a:rPr>
              <a:t>2</a:t>
            </a:r>
            <a:r>
              <a:rPr lang="en-US" spc="55" dirty="0">
                <a:latin typeface="Arial"/>
                <a:cs typeface="Arial"/>
              </a:rPr>
              <a:t>)</a:t>
            </a:r>
            <a:r>
              <a:rPr lang="en-US" spc="-10" dirty="0">
                <a:latin typeface="Arial"/>
                <a:cs typeface="Arial"/>
              </a:rPr>
              <a:t>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90818-130E-4640-B047-A10C1D9AA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476" y="2843619"/>
            <a:ext cx="4248850" cy="1353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69F441-5499-4484-BC80-78671717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298" y="4515061"/>
            <a:ext cx="6993924" cy="170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307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A249-8DCC-4EC6-9559-C3012EFF9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106045"/>
            <a:ext cx="11079480" cy="110363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25EFC-9436-4341-9988-651A1C1A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3803" y="5403721"/>
            <a:ext cx="8107892" cy="2908557"/>
          </a:xfrm>
        </p:spPr>
        <p:txBody>
          <a:bodyPr/>
          <a:lstStyle/>
          <a:p>
            <a:pPr marL="0" indent="0">
              <a:buNone/>
            </a:pPr>
            <a:r>
              <a:rPr lang="en-US" sz="2400" spc="-105" dirty="0">
                <a:latin typeface="+mj-lt"/>
                <a:cs typeface="Arial"/>
              </a:rPr>
              <a:t>C</a:t>
            </a:r>
            <a:r>
              <a:rPr lang="en-US" sz="2400" spc="10" dirty="0">
                <a:latin typeface="+mj-lt"/>
                <a:cs typeface="Arial"/>
              </a:rPr>
              <a:t>l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-145" dirty="0">
                <a:latin typeface="+mj-lt"/>
                <a:cs typeface="Arial"/>
              </a:rPr>
              <a:t>s</a:t>
            </a:r>
            <a:r>
              <a:rPr lang="en-US" sz="2400" spc="15" dirty="0">
                <a:latin typeface="+mj-lt"/>
                <a:cs typeface="Arial"/>
              </a:rPr>
              <a:t>if</a:t>
            </a:r>
            <a:r>
              <a:rPr lang="en-US" sz="2400" spc="5" dirty="0">
                <a:latin typeface="+mj-lt"/>
                <a:cs typeface="Arial"/>
              </a:rPr>
              <a:t>i</a:t>
            </a:r>
            <a:r>
              <a:rPr lang="en-US" sz="2400" spc="-70" dirty="0">
                <a:latin typeface="+mj-lt"/>
                <a:cs typeface="Arial"/>
              </a:rPr>
              <a:t>c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65" dirty="0">
                <a:latin typeface="+mj-lt"/>
                <a:cs typeface="Arial"/>
              </a:rPr>
              <a:t>on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0" dirty="0">
                <a:latin typeface="+mj-lt"/>
                <a:cs typeface="Arial"/>
              </a:rPr>
              <a:t>b</a:t>
            </a:r>
            <a:r>
              <a:rPr lang="en-US" sz="2400" spc="-65" dirty="0">
                <a:latin typeface="+mj-lt"/>
                <a:cs typeface="Arial"/>
              </a:rPr>
              <a:t>ou</a:t>
            </a:r>
            <a:r>
              <a:rPr lang="en-US" sz="2400" spc="-50" dirty="0">
                <a:latin typeface="+mj-lt"/>
                <a:cs typeface="Arial"/>
              </a:rPr>
              <a:t>nd</a:t>
            </a:r>
            <a:r>
              <a:rPr lang="en-US" sz="2400" spc="-130" dirty="0">
                <a:latin typeface="+mj-lt"/>
                <a:cs typeface="Arial"/>
              </a:rPr>
              <a:t>a</a:t>
            </a:r>
            <a:r>
              <a:rPr lang="en-US" sz="2400" dirty="0">
                <a:latin typeface="+mj-lt"/>
                <a:cs typeface="Arial"/>
              </a:rPr>
              <a:t>r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135" dirty="0">
                <a:latin typeface="+mj-lt"/>
                <a:cs typeface="Arial"/>
              </a:rPr>
              <a:t>e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65" dirty="0">
                <a:latin typeface="+mj-lt"/>
                <a:cs typeface="Arial"/>
              </a:rPr>
              <a:t>ob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135" dirty="0">
                <a:latin typeface="+mj-lt"/>
                <a:cs typeface="Arial"/>
              </a:rPr>
              <a:t>e</a:t>
            </a:r>
            <a:r>
              <a:rPr lang="en-US" sz="2400" spc="-50" dirty="0">
                <a:latin typeface="+mj-lt"/>
                <a:cs typeface="Arial"/>
              </a:rPr>
              <a:t>d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80" dirty="0">
                <a:latin typeface="+mj-lt"/>
                <a:cs typeface="Arial"/>
              </a:rPr>
              <a:t>b</a:t>
            </a:r>
            <a:r>
              <a:rPr lang="en-US" sz="2400" spc="-50" dirty="0">
                <a:latin typeface="+mj-lt"/>
                <a:cs typeface="Arial"/>
              </a:rPr>
              <a:t>y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5" dirty="0">
                <a:latin typeface="+mj-lt"/>
                <a:cs typeface="Arial"/>
              </a:rPr>
              <a:t>L</a:t>
            </a:r>
            <a:r>
              <a:rPr lang="en-US" sz="2400" spc="-40" dirty="0">
                <a:latin typeface="+mj-lt"/>
                <a:cs typeface="Arial"/>
              </a:rPr>
              <a:t>D</a:t>
            </a:r>
            <a:r>
              <a:rPr lang="en-US" sz="2400" spc="-10" dirty="0">
                <a:latin typeface="+mj-lt"/>
                <a:cs typeface="Arial"/>
              </a:rPr>
              <a:t>A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50" dirty="0">
                <a:latin typeface="+mj-lt"/>
                <a:cs typeface="Arial"/>
              </a:rPr>
              <a:t>u</a:t>
            </a:r>
            <a:r>
              <a:rPr lang="en-US" sz="2400" spc="-145" dirty="0">
                <a:latin typeface="+mj-lt"/>
                <a:cs typeface="Arial"/>
              </a:rPr>
              <a:t>s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70" dirty="0">
                <a:latin typeface="+mj-lt"/>
                <a:cs typeface="Arial"/>
              </a:rPr>
              <a:t>g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50" dirty="0">
                <a:latin typeface="+mj-lt"/>
                <a:cs typeface="Arial"/>
              </a:rPr>
              <a:t>h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130" dirty="0">
                <a:latin typeface="+mj-lt"/>
                <a:cs typeface="Arial"/>
              </a:rPr>
              <a:t>expanded input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-50" dirty="0">
                <a:latin typeface="+mj-lt"/>
                <a:cs typeface="Arial"/>
              </a:rPr>
              <a:t>p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-75" dirty="0">
                <a:latin typeface="+mj-lt"/>
                <a:cs typeface="Arial"/>
              </a:rPr>
              <a:t>c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1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1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800" spc="37" baseline="-10416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400" i="1" spc="-160" dirty="0">
                <a:latin typeface="+mj-lt"/>
                <a:cs typeface="Arial"/>
              </a:rPr>
              <a:t> </a:t>
            </a:r>
            <a:r>
              <a:rPr lang="en-US" sz="2800" spc="37" baseline="27777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,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i="1" spc="-10" dirty="0">
                <a:latin typeface="+mj-lt"/>
                <a:cs typeface="Arial"/>
              </a:rPr>
              <a:t>X</a:t>
            </a:r>
            <a:r>
              <a:rPr lang="en-US" sz="2400" i="1" spc="-160" dirty="0">
                <a:latin typeface="+mj-lt"/>
                <a:cs typeface="Arial"/>
              </a:rPr>
              <a:t> </a:t>
            </a:r>
            <a:r>
              <a:rPr lang="en-US" sz="2800" spc="37" baseline="27777" dirty="0">
                <a:latin typeface="+mj-lt"/>
                <a:cs typeface="Arial"/>
              </a:rPr>
              <a:t>2</a:t>
            </a:r>
            <a:r>
              <a:rPr lang="en-US" sz="2400" spc="-10" dirty="0">
                <a:latin typeface="+mj-lt"/>
                <a:cs typeface="Arial"/>
              </a:rPr>
              <a:t>.</a:t>
            </a:r>
            <a:r>
              <a:rPr lang="en-US" sz="2400" dirty="0">
                <a:latin typeface="+mj-lt"/>
                <a:cs typeface="Arial"/>
              </a:rPr>
              <a:t> </a:t>
            </a:r>
            <a:r>
              <a:rPr lang="en-US" sz="2400" spc="-130" dirty="0">
                <a:latin typeface="+mj-lt"/>
                <a:cs typeface="Arial"/>
              </a:rPr>
              <a:t> </a:t>
            </a:r>
            <a:r>
              <a:rPr lang="en-US" sz="2400" spc="-10" dirty="0">
                <a:latin typeface="+mj-lt"/>
                <a:cs typeface="Arial"/>
              </a:rPr>
              <a:t>B</a:t>
            </a:r>
            <a:r>
              <a:rPr lang="en-US" sz="2400" spc="-65" dirty="0">
                <a:latin typeface="+mj-lt"/>
                <a:cs typeface="Arial"/>
              </a:rPr>
              <a:t>ou</a:t>
            </a:r>
            <a:r>
              <a:rPr lang="en-US" sz="2400" spc="-50" dirty="0">
                <a:latin typeface="+mj-lt"/>
                <a:cs typeface="Arial"/>
              </a:rPr>
              <a:t>nd</a:t>
            </a:r>
            <a:r>
              <a:rPr lang="en-US" sz="2400" spc="-125" dirty="0">
                <a:latin typeface="+mj-lt"/>
                <a:cs typeface="Arial"/>
              </a:rPr>
              <a:t>a</a:t>
            </a:r>
            <a:r>
              <a:rPr lang="en-US" sz="2400" dirty="0">
                <a:latin typeface="+mj-lt"/>
                <a:cs typeface="Arial"/>
              </a:rPr>
              <a:t>r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-140" dirty="0">
                <a:latin typeface="+mj-lt"/>
                <a:cs typeface="Arial"/>
              </a:rPr>
              <a:t>s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65" dirty="0">
                <a:latin typeface="+mj-lt"/>
                <a:cs typeface="Arial"/>
              </a:rPr>
              <a:t>ob</a:t>
            </a:r>
            <a:r>
              <a:rPr lang="en-US" sz="2400" spc="80" dirty="0">
                <a:latin typeface="+mj-lt"/>
                <a:cs typeface="Arial"/>
              </a:rPr>
              <a:t>t</a:t>
            </a:r>
            <a:r>
              <a:rPr lang="en-US" sz="2400" spc="-95" dirty="0">
                <a:latin typeface="+mj-lt"/>
                <a:cs typeface="Arial"/>
              </a:rPr>
              <a:t>a</a:t>
            </a:r>
            <a:r>
              <a:rPr lang="en-US" sz="2400" spc="10" dirty="0">
                <a:latin typeface="+mj-lt"/>
                <a:cs typeface="Arial"/>
              </a:rPr>
              <a:t>i</a:t>
            </a:r>
            <a:r>
              <a:rPr lang="en-US" sz="2400" spc="-50" dirty="0">
                <a:latin typeface="+mj-lt"/>
                <a:cs typeface="Arial"/>
              </a:rPr>
              <a:t>n</a:t>
            </a:r>
            <a:r>
              <a:rPr lang="en-US" sz="2400" spc="-130" dirty="0">
                <a:latin typeface="+mj-lt"/>
                <a:cs typeface="Arial"/>
              </a:rPr>
              <a:t>e</a:t>
            </a:r>
            <a:r>
              <a:rPr lang="en-US" sz="2400" spc="-50" dirty="0">
                <a:latin typeface="+mj-lt"/>
                <a:cs typeface="Arial"/>
              </a:rPr>
              <a:t>d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80" dirty="0">
                <a:latin typeface="+mj-lt"/>
                <a:cs typeface="Arial"/>
              </a:rPr>
              <a:t>b</a:t>
            </a:r>
            <a:r>
              <a:rPr lang="en-US" sz="2400" spc="-50" dirty="0">
                <a:latin typeface="+mj-lt"/>
                <a:cs typeface="Arial"/>
              </a:rPr>
              <a:t>y</a:t>
            </a:r>
            <a:r>
              <a:rPr lang="en-US" sz="2400" spc="55" dirty="0">
                <a:latin typeface="+mj-lt"/>
                <a:cs typeface="Arial"/>
              </a:rPr>
              <a:t> </a:t>
            </a:r>
            <a:r>
              <a:rPr lang="en-US" sz="2400" spc="-25" dirty="0">
                <a:latin typeface="+mj-lt"/>
                <a:cs typeface="Arial"/>
              </a:rPr>
              <a:t>L</a:t>
            </a:r>
            <a:r>
              <a:rPr lang="en-US" sz="2400" spc="-45" dirty="0">
                <a:latin typeface="+mj-lt"/>
                <a:cs typeface="Arial"/>
              </a:rPr>
              <a:t>D</a:t>
            </a:r>
            <a:r>
              <a:rPr lang="en-US" sz="2400" spc="-10" dirty="0">
                <a:latin typeface="+mj-lt"/>
                <a:cs typeface="Arial"/>
              </a:rPr>
              <a:t>A and QDA</a:t>
            </a:r>
            <a:endParaRPr lang="en-US"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6D2440F6-3DFB-4601-8AE0-27E4446BFF0E}"/>
              </a:ext>
            </a:extLst>
          </p:cNvPr>
          <p:cNvSpPr/>
          <p:nvPr/>
        </p:nvSpPr>
        <p:spPr>
          <a:xfrm>
            <a:off x="3594484" y="588644"/>
            <a:ext cx="5436167" cy="435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567"/>
          </a:p>
        </p:txBody>
      </p:sp>
    </p:spTree>
    <p:extLst>
      <p:ext uri="{BB962C8B-B14F-4D97-AF65-F5344CB8AC3E}">
        <p14:creationId xmlns:p14="http://schemas.microsoft.com/office/powerpoint/2010/main" val="36367298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30"/>
            <a:ext cx="4684832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88" dirty="0">
                <a:solidFill>
                  <a:srgbClr val="7F19B2"/>
                </a:solidFill>
                <a:latin typeface="Trebuchet MS"/>
                <a:cs typeface="Trebuchet MS"/>
              </a:rPr>
              <a:t>Other </a:t>
            </a:r>
            <a:r>
              <a:rPr sz="3369" spc="-208" dirty="0">
                <a:solidFill>
                  <a:srgbClr val="7F19B2"/>
                </a:solidFill>
                <a:latin typeface="Trebuchet MS"/>
                <a:cs typeface="Trebuchet MS"/>
              </a:rPr>
              <a:t>Learning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08" dirty="0">
                <a:solidFill>
                  <a:srgbClr val="7F19B2"/>
                </a:solidFill>
                <a:latin typeface="Trebuchet MS"/>
                <a:cs typeface="Trebuchet MS"/>
              </a:rPr>
              <a:t>Approaches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2107782"/>
            <a:ext cx="3924787" cy="2352537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59" dirty="0"/>
              <a:t>Rule </a:t>
            </a:r>
            <a:r>
              <a:rPr sz="2378" spc="-218" dirty="0"/>
              <a:t>based</a:t>
            </a:r>
            <a:r>
              <a:rPr sz="2378" spc="-50" dirty="0"/>
              <a:t> </a:t>
            </a:r>
            <a:r>
              <a:rPr sz="2378" spc="-139" dirty="0"/>
              <a:t>methods</a:t>
            </a:r>
            <a:endParaRPr sz="2378" dirty="0"/>
          </a:p>
          <a:p>
            <a:pPr marL="634223">
              <a:spcBef>
                <a:spcPts val="426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09" dirty="0"/>
              <a:t>Decision</a:t>
            </a:r>
            <a:r>
              <a:rPr sz="2180" spc="297" dirty="0"/>
              <a:t> </a:t>
            </a:r>
            <a:r>
              <a:rPr sz="2180" spc="-139" dirty="0"/>
              <a:t>Tree</a:t>
            </a:r>
            <a:endParaRPr sz="2180" dirty="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39" dirty="0"/>
              <a:t>Random</a:t>
            </a:r>
            <a:r>
              <a:rPr sz="2180" spc="297" dirty="0"/>
              <a:t> </a:t>
            </a:r>
            <a:r>
              <a:rPr sz="2180" spc="-119" dirty="0"/>
              <a:t>Forest</a:t>
            </a:r>
            <a:endParaRPr sz="2180" dirty="0"/>
          </a:p>
          <a:p>
            <a:pPr marL="25168">
              <a:spcBef>
                <a:spcPts val="46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19" dirty="0"/>
              <a:t>Perceptron</a:t>
            </a:r>
            <a:r>
              <a:rPr sz="2378" spc="198" dirty="0"/>
              <a:t> </a:t>
            </a:r>
            <a:r>
              <a:rPr sz="2378" spc="-139" dirty="0"/>
              <a:t>methods</a:t>
            </a:r>
            <a:endParaRPr sz="2378" dirty="0"/>
          </a:p>
          <a:p>
            <a:pPr marL="634223">
              <a:spcBef>
                <a:spcPts val="416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79" dirty="0"/>
              <a:t>Support Vector</a:t>
            </a:r>
            <a:r>
              <a:rPr sz="2180" spc="-89" dirty="0"/>
              <a:t> </a:t>
            </a:r>
            <a:r>
              <a:rPr sz="2180" spc="-119" dirty="0"/>
              <a:t>Machines</a:t>
            </a:r>
            <a:endParaRPr sz="2180" dirty="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Neural</a:t>
            </a:r>
            <a:r>
              <a:rPr sz="2180" spc="287" dirty="0"/>
              <a:t> </a:t>
            </a:r>
            <a:r>
              <a:rPr sz="2180" spc="-109" dirty="0"/>
              <a:t>Networks</a:t>
            </a:r>
            <a:endParaRPr sz="2180" dirty="0"/>
          </a:p>
        </p:txBody>
      </p:sp>
    </p:spTree>
    <p:extLst>
      <p:ext uri="{BB962C8B-B14F-4D97-AF65-F5344CB8AC3E}">
        <p14:creationId xmlns:p14="http://schemas.microsoft.com/office/powerpoint/2010/main" val="2241399514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30"/>
            <a:ext cx="2350595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</a:t>
            </a:r>
            <a:r>
              <a:rPr sz="3369" spc="-40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Tree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176525"/>
            <a:ext cx="6339560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39" dirty="0"/>
              <a:t>Idea: </a:t>
            </a:r>
            <a:r>
              <a:rPr sz="2378" spc="-149" dirty="0"/>
              <a:t>Ask </a:t>
            </a:r>
            <a:r>
              <a:rPr sz="2378" spc="-218" dirty="0"/>
              <a:t>a sequence </a:t>
            </a:r>
            <a:r>
              <a:rPr sz="2378" spc="-59" dirty="0"/>
              <a:t>of </a:t>
            </a:r>
            <a:r>
              <a:rPr sz="2378" spc="-149" dirty="0"/>
              <a:t>questions </a:t>
            </a:r>
            <a:r>
              <a:rPr sz="2378" spc="-139" dirty="0"/>
              <a:t>(as </a:t>
            </a:r>
            <a:r>
              <a:rPr sz="2378" spc="-59" dirty="0"/>
              <a:t>in </a:t>
            </a:r>
            <a:r>
              <a:rPr sz="2378" spc="-89" dirty="0"/>
              <a:t>the </a:t>
            </a:r>
            <a:r>
              <a:rPr sz="2378" spc="-79" dirty="0"/>
              <a:t>‘20  </a:t>
            </a:r>
            <a:r>
              <a:rPr sz="2378" spc="-119" dirty="0"/>
              <a:t>questions’ </a:t>
            </a:r>
            <a:r>
              <a:rPr sz="2378" spc="-149" dirty="0"/>
              <a:t>game) </a:t>
            </a:r>
            <a:r>
              <a:rPr sz="2378" dirty="0"/>
              <a:t>to </a:t>
            </a:r>
            <a:r>
              <a:rPr sz="2378" spc="-79" dirty="0"/>
              <a:t>infer </a:t>
            </a:r>
            <a:r>
              <a:rPr sz="2378" spc="-89" dirty="0"/>
              <a:t>the</a:t>
            </a:r>
            <a:r>
              <a:rPr sz="2378" spc="-178" dirty="0"/>
              <a:t> </a:t>
            </a:r>
            <a:r>
              <a:rPr sz="2378" spc="-198" dirty="0"/>
              <a:t>class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2940421" y="2424824"/>
            <a:ext cx="6340177" cy="310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424127191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44065" y="274650"/>
            <a:ext cx="10456982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b="1" dirty="0"/>
              <a:t>Overview of methodologies</a:t>
            </a:r>
            <a:endParaRPr sz="4400" b="1" dirty="0"/>
          </a:p>
        </p:txBody>
      </p:sp>
      <p:sp>
        <p:nvSpPr>
          <p:cNvPr id="125" name="Google Shape;125;p17"/>
          <p:cNvSpPr txBox="1">
            <a:spLocks noGrp="1"/>
          </p:cNvSpPr>
          <p:nvPr>
            <p:ph type="body" idx="1"/>
          </p:nvPr>
        </p:nvSpPr>
        <p:spPr>
          <a:xfrm>
            <a:off x="937846" y="1522713"/>
            <a:ext cx="10456983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38268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29"/>
            <a:ext cx="5018294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5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88" dirty="0">
                <a:solidFill>
                  <a:srgbClr val="7F19B2"/>
                </a:solidFill>
                <a:latin typeface="Trebuchet MS"/>
                <a:cs typeface="Trebuchet MS"/>
              </a:rPr>
              <a:t>IdeasI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329693"/>
            <a:ext cx="7172587" cy="756010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49" dirty="0"/>
              <a:t>Simple </a:t>
            </a:r>
            <a:r>
              <a:rPr sz="2378" spc="-129" dirty="0"/>
              <a:t>idea: </a:t>
            </a:r>
            <a:r>
              <a:rPr sz="2378" spc="-139" dirty="0"/>
              <a:t>recursively </a:t>
            </a:r>
            <a:r>
              <a:rPr sz="2378" spc="-119" dirty="0"/>
              <a:t>divide </a:t>
            </a:r>
            <a:r>
              <a:rPr sz="2378" spc="-139" dirty="0"/>
              <a:t>up </a:t>
            </a:r>
            <a:r>
              <a:rPr sz="2378" spc="-89" dirty="0"/>
              <a:t>the </a:t>
            </a:r>
            <a:r>
              <a:rPr sz="2378" spc="-226" dirty="0"/>
              <a:t>space </a:t>
            </a:r>
            <a:r>
              <a:rPr sz="2378" spc="-30" dirty="0"/>
              <a:t>into </a:t>
            </a:r>
            <a:r>
              <a:rPr sz="2378" spc="-198" dirty="0"/>
              <a:t>pieces  </a:t>
            </a:r>
            <a:r>
              <a:rPr sz="2378" spc="-119" dirty="0"/>
              <a:t>which </a:t>
            </a:r>
            <a:r>
              <a:rPr sz="2378" spc="-198" dirty="0"/>
              <a:t>are </a:t>
            </a:r>
            <a:r>
              <a:rPr sz="2378" spc="-258" dirty="0"/>
              <a:t>as </a:t>
            </a:r>
            <a:r>
              <a:rPr sz="2378" spc="-149" dirty="0"/>
              <a:t>pure </a:t>
            </a:r>
            <a:r>
              <a:rPr sz="2378" spc="-258" dirty="0"/>
              <a:t>as</a:t>
            </a:r>
            <a:r>
              <a:rPr sz="2378" spc="-119" dirty="0"/>
              <a:t> </a:t>
            </a:r>
            <a:r>
              <a:rPr sz="2378" spc="-159" dirty="0"/>
              <a:t>possible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2898101" y="2611000"/>
            <a:ext cx="5582956" cy="2721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1369038856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6" y="145757"/>
            <a:ext cx="5141612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6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IdeasII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19730" y="1809268"/>
            <a:ext cx="6461678" cy="2714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576794245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6" y="145757"/>
            <a:ext cx="5264931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39" dirty="0">
                <a:solidFill>
                  <a:srgbClr val="7F19B2"/>
                </a:solidFill>
                <a:latin typeface="Trebuchet MS"/>
                <a:cs typeface="Trebuchet MS"/>
              </a:rPr>
              <a:t>IdeasIII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61400" y="1925637"/>
            <a:ext cx="6379443" cy="2680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3571912056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7" y="145757"/>
            <a:ext cx="5288839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20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49" dirty="0">
                <a:solidFill>
                  <a:srgbClr val="7F19B2"/>
                </a:solidFill>
                <a:latin typeface="Trebuchet MS"/>
                <a:cs typeface="Trebuchet MS"/>
              </a:rPr>
              <a:t>IdeasIV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948993" y="1690180"/>
            <a:ext cx="6182011" cy="2597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108566965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29"/>
            <a:ext cx="4906301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 </a:t>
            </a:r>
            <a:r>
              <a:rPr sz="3369" spc="-287" dirty="0">
                <a:solidFill>
                  <a:srgbClr val="7F19B2"/>
                </a:solidFill>
                <a:latin typeface="Trebuchet MS"/>
                <a:cs typeface="Trebuchet MS"/>
              </a:rPr>
              <a:t>Tree: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General</a:t>
            </a:r>
            <a:r>
              <a:rPr sz="3369" spc="16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Ideas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562188"/>
            <a:ext cx="7550092" cy="3765103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39" dirty="0"/>
              <a:t>Key  </a:t>
            </a:r>
            <a:r>
              <a:rPr sz="2378" spc="-178" dirty="0"/>
              <a:t>steps  </a:t>
            </a:r>
            <a:r>
              <a:rPr sz="2378" dirty="0"/>
              <a:t>to </a:t>
            </a:r>
            <a:r>
              <a:rPr sz="2378" spc="-79" dirty="0"/>
              <a:t>build </a:t>
            </a:r>
            <a:r>
              <a:rPr sz="2378" spc="-89" dirty="0"/>
              <a:t>the</a:t>
            </a:r>
            <a:r>
              <a:rPr sz="2378" spc="-10" dirty="0"/>
              <a:t> </a:t>
            </a:r>
            <a:r>
              <a:rPr sz="2378" spc="-109" dirty="0"/>
              <a:t>tree</a:t>
            </a:r>
            <a:endParaRPr sz="2378"/>
          </a:p>
          <a:p>
            <a:pPr marL="995376" marR="466859" indent="-361155">
              <a:lnSpc>
                <a:spcPct val="102600"/>
              </a:lnSpc>
              <a:spcBef>
                <a:spcPts val="357"/>
              </a:spcBef>
            </a:pPr>
            <a:r>
              <a:rPr sz="2180" spc="-59" dirty="0">
                <a:solidFill>
                  <a:srgbClr val="7F19B2"/>
                </a:solidFill>
              </a:rPr>
              <a:t>1.</a:t>
            </a:r>
            <a:r>
              <a:rPr sz="2180" spc="-59" dirty="0"/>
              <a:t>A </a:t>
            </a:r>
            <a:r>
              <a:rPr sz="2180" spc="-159" dirty="0"/>
              <a:t>goodness </a:t>
            </a:r>
            <a:r>
              <a:rPr sz="2180" spc="-40" dirty="0"/>
              <a:t>of </a:t>
            </a:r>
            <a:r>
              <a:rPr sz="2180" spc="-30" dirty="0"/>
              <a:t>split </a:t>
            </a:r>
            <a:r>
              <a:rPr sz="2180" spc="-40" dirty="0"/>
              <a:t>criterion </a:t>
            </a:r>
            <a:r>
              <a:rPr sz="2180" spc="10" dirty="0"/>
              <a:t>that </a:t>
            </a:r>
            <a:r>
              <a:rPr sz="2180" spc="-139" dirty="0"/>
              <a:t>can </a:t>
            </a:r>
            <a:r>
              <a:rPr sz="2180" spc="-149" dirty="0"/>
              <a:t>be </a:t>
            </a:r>
            <a:r>
              <a:rPr sz="2180" spc="-109" dirty="0"/>
              <a:t>evaluated </a:t>
            </a:r>
            <a:r>
              <a:rPr sz="2180" spc="-50" dirty="0"/>
              <a:t>for  </a:t>
            </a:r>
            <a:r>
              <a:rPr sz="2180" spc="-129" dirty="0"/>
              <a:t>any </a:t>
            </a:r>
            <a:r>
              <a:rPr sz="2180" spc="-30" dirty="0"/>
              <a:t>split </a:t>
            </a:r>
            <a:r>
              <a:rPr sz="2180" spc="-268" dirty="0"/>
              <a:t>s </a:t>
            </a:r>
            <a:r>
              <a:rPr sz="2180" spc="-40" dirty="0"/>
              <a:t>of </a:t>
            </a:r>
            <a:r>
              <a:rPr sz="2180" spc="-129" dirty="0"/>
              <a:t>any</a:t>
            </a:r>
            <a:r>
              <a:rPr sz="2180" spc="178" dirty="0"/>
              <a:t> </a:t>
            </a:r>
            <a:r>
              <a:rPr sz="2180" spc="-109" dirty="0"/>
              <a:t>node.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2180" spc="-59" dirty="0">
                <a:solidFill>
                  <a:srgbClr val="7F19B2"/>
                </a:solidFill>
              </a:rPr>
              <a:t>2.</a:t>
            </a:r>
            <a:r>
              <a:rPr sz="2180" spc="-59" dirty="0"/>
              <a:t>A </a:t>
            </a:r>
            <a:r>
              <a:rPr sz="2180" spc="-40" dirty="0"/>
              <a:t>stop-splitting</a:t>
            </a:r>
            <a:r>
              <a:rPr sz="2180" spc="-277" dirty="0"/>
              <a:t> </a:t>
            </a:r>
            <a:r>
              <a:rPr sz="2180" spc="-69" dirty="0"/>
              <a:t>rule.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2180" spc="-59" dirty="0">
                <a:solidFill>
                  <a:srgbClr val="7F19B2"/>
                </a:solidFill>
              </a:rPr>
              <a:t>3.</a:t>
            </a:r>
            <a:r>
              <a:rPr sz="2180" spc="-59" dirty="0"/>
              <a:t>A </a:t>
            </a:r>
            <a:r>
              <a:rPr sz="2180" spc="-79" dirty="0"/>
              <a:t>rule </a:t>
            </a:r>
            <a:r>
              <a:rPr sz="2180" spc="-50" dirty="0"/>
              <a:t>for </a:t>
            </a:r>
            <a:r>
              <a:rPr sz="2180" spc="-129" dirty="0"/>
              <a:t>assigning </a:t>
            </a:r>
            <a:r>
              <a:rPr sz="2180" spc="-139" dirty="0"/>
              <a:t>every </a:t>
            </a:r>
            <a:r>
              <a:rPr sz="2180" spc="-50" dirty="0"/>
              <a:t>terminal </a:t>
            </a:r>
            <a:r>
              <a:rPr sz="2180" spc="-139" dirty="0"/>
              <a:t>node </a:t>
            </a:r>
            <a:r>
              <a:rPr sz="2180" spc="20" dirty="0"/>
              <a:t>to </a:t>
            </a:r>
            <a:r>
              <a:rPr sz="2180" spc="-178" dirty="0"/>
              <a:t>a</a:t>
            </a:r>
            <a:r>
              <a:rPr sz="2180" spc="208" dirty="0"/>
              <a:t> </a:t>
            </a:r>
            <a:r>
              <a:rPr sz="2180" spc="-139" dirty="0"/>
              <a:t>class.</a:t>
            </a:r>
            <a:endParaRPr sz="2180"/>
          </a:p>
          <a:p>
            <a:pPr marL="25168">
              <a:spcBef>
                <a:spcPts val="46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59" dirty="0"/>
              <a:t>How </a:t>
            </a:r>
            <a:r>
              <a:rPr sz="2378" dirty="0"/>
              <a:t>to </a:t>
            </a:r>
            <a:r>
              <a:rPr sz="2378" spc="-198" dirty="0"/>
              <a:t>measure </a:t>
            </a:r>
            <a:r>
              <a:rPr sz="2378" spc="30" dirty="0"/>
              <a:t>if </a:t>
            </a:r>
            <a:r>
              <a:rPr sz="2378" spc="-218" dirty="0"/>
              <a:t>a </a:t>
            </a:r>
            <a:r>
              <a:rPr sz="2378" spc="-168" dirty="0"/>
              <a:t>subset </a:t>
            </a:r>
            <a:r>
              <a:rPr sz="2378" spc="-59" dirty="0"/>
              <a:t>of </a:t>
            </a:r>
            <a:r>
              <a:rPr sz="2378" spc="-168" dirty="0"/>
              <a:t>records </a:t>
            </a:r>
            <a:r>
              <a:rPr sz="2378" spc="-149" dirty="0"/>
              <a:t>is </a:t>
            </a:r>
            <a:r>
              <a:rPr sz="2378" spc="-59" dirty="0"/>
              <a:t>’pure’ </a:t>
            </a:r>
            <a:r>
              <a:rPr sz="2378" spc="-129" dirty="0"/>
              <a:t>or</a:t>
            </a:r>
            <a:r>
              <a:rPr sz="2378" spc="-377" dirty="0"/>
              <a:t> </a:t>
            </a:r>
            <a:r>
              <a:rPr sz="2378" spc="-59" dirty="0"/>
              <a:t>’impure’</a:t>
            </a:r>
            <a:endParaRPr sz="2378"/>
          </a:p>
          <a:p>
            <a:pPr>
              <a:spcBef>
                <a:spcPts val="30"/>
              </a:spcBef>
            </a:pPr>
            <a:endParaRPr sz="2675">
              <a:latin typeface="Times New Roman"/>
              <a:cs typeface="Times New Roman"/>
            </a:endParaRPr>
          </a:p>
          <a:p>
            <a:pPr marL="634223"/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</a:t>
            </a:r>
            <a:r>
              <a:rPr sz="3270" spc="624" baseline="7575" dirty="0">
                <a:solidFill>
                  <a:srgbClr val="7F19B2"/>
                </a:solidFill>
                <a:latin typeface="Arial Black"/>
                <a:cs typeface="Arial Black"/>
              </a:rPr>
              <a:t> </a:t>
            </a:r>
            <a:r>
              <a:rPr sz="2180" spc="-69" dirty="0"/>
              <a:t>Entropy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Gini</a:t>
            </a:r>
            <a:r>
              <a:rPr sz="2180" spc="307" dirty="0"/>
              <a:t> </a:t>
            </a:r>
            <a:r>
              <a:rPr sz="2180" spc="-109" dirty="0"/>
              <a:t>index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89" dirty="0"/>
              <a:t>Classification</a:t>
            </a:r>
            <a:r>
              <a:rPr sz="2180" spc="307" dirty="0"/>
              <a:t> </a:t>
            </a:r>
            <a:r>
              <a:rPr sz="2180" spc="-89" dirty="0"/>
              <a:t>error</a:t>
            </a:r>
            <a:endParaRPr sz="2180"/>
          </a:p>
        </p:txBody>
      </p:sp>
    </p:spTree>
    <p:extLst>
      <p:ext uri="{BB962C8B-B14F-4D97-AF65-F5344CB8AC3E}">
        <p14:creationId xmlns:p14="http://schemas.microsoft.com/office/powerpoint/2010/main" val="3833192667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29"/>
            <a:ext cx="5417191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Characteristics </a:t>
            </a:r>
            <a:r>
              <a:rPr sz="3369" spc="-238" dirty="0">
                <a:solidFill>
                  <a:srgbClr val="7F19B2"/>
                </a:solidFill>
                <a:latin typeface="Trebuchet MS"/>
                <a:cs typeface="Trebuchet MS"/>
              </a:rPr>
              <a:t>of </a:t>
            </a: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Decision</a:t>
            </a:r>
            <a:r>
              <a:rPr sz="3369" spc="-13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77" dirty="0">
                <a:solidFill>
                  <a:srgbClr val="7F19B2"/>
                </a:solidFill>
                <a:latin typeface="Trebuchet MS"/>
                <a:cs typeface="Trebuchet MS"/>
              </a:rPr>
              <a:t>Tree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1177112"/>
            <a:ext cx="7547573" cy="4335387"/>
          </a:xfrm>
          <a:prstGeom prst="rect">
            <a:avLst/>
          </a:prstGeom>
        </p:spPr>
        <p:txBody>
          <a:bodyPr vert="horz" wrap="square" lIns="0" tIns="85568" rIns="0" bIns="0" rtlCol="0">
            <a:spAutoFit/>
          </a:bodyPr>
          <a:lstStyle/>
          <a:p>
            <a:pPr marL="25168">
              <a:spcBef>
                <a:spcPts val="67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19" dirty="0"/>
              <a:t>Nonparametric</a:t>
            </a:r>
            <a:r>
              <a:rPr sz="2378" spc="218" dirty="0"/>
              <a:t> </a:t>
            </a:r>
            <a:r>
              <a:rPr sz="2378" spc="-159" dirty="0"/>
              <a:t>approach</a:t>
            </a:r>
            <a:endParaRPr sz="2378"/>
          </a:p>
          <a:p>
            <a:pPr marL="995376" marR="10067" indent="-361155">
              <a:lnSpc>
                <a:spcPct val="102699"/>
              </a:lnSpc>
              <a:spcBef>
                <a:spcPts val="357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168" dirty="0"/>
              <a:t>Can </a:t>
            </a:r>
            <a:r>
              <a:rPr sz="2180" spc="-99" dirty="0"/>
              <a:t>approximate </a:t>
            </a:r>
            <a:r>
              <a:rPr sz="2180" spc="-129" dirty="0"/>
              <a:t>any </a:t>
            </a:r>
            <a:r>
              <a:rPr sz="2180" spc="-119" dirty="0"/>
              <a:t>decision </a:t>
            </a:r>
            <a:r>
              <a:rPr sz="2180" spc="-99" dirty="0"/>
              <a:t>boundary </a:t>
            </a:r>
            <a:r>
              <a:rPr sz="2180" spc="-59" dirty="0"/>
              <a:t>(hyper </a:t>
            </a:r>
            <a:r>
              <a:rPr sz="2180" spc="-89" dirty="0"/>
              <a:t>plane) </a:t>
            </a:r>
            <a:r>
              <a:rPr sz="2180" spc="20" dirty="0"/>
              <a:t>to  </a:t>
            </a:r>
            <a:r>
              <a:rPr sz="2180" spc="-50" dirty="0"/>
              <a:t>arbitrary</a:t>
            </a:r>
            <a:r>
              <a:rPr sz="2180" spc="99" dirty="0"/>
              <a:t> </a:t>
            </a:r>
            <a:r>
              <a:rPr sz="2180" spc="-109" dirty="0"/>
              <a:t>precision</a:t>
            </a:r>
            <a:endParaRPr sz="2180"/>
          </a:p>
          <a:p>
            <a:pPr marL="634223">
              <a:spcBef>
                <a:spcPts val="69"/>
              </a:spcBef>
            </a:pPr>
            <a:r>
              <a:rPr sz="3270" spc="327" baseline="7575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180" spc="-20" dirty="0"/>
              <a:t>A </a:t>
            </a:r>
            <a:r>
              <a:rPr sz="2180" spc="-69" dirty="0"/>
              <a:t>practical </a:t>
            </a:r>
            <a:r>
              <a:rPr sz="2180" spc="-50" dirty="0"/>
              <a:t>starting</a:t>
            </a:r>
            <a:r>
              <a:rPr sz="2180" spc="89" dirty="0"/>
              <a:t> </a:t>
            </a:r>
            <a:r>
              <a:rPr sz="2180" spc="-20" dirty="0"/>
              <a:t>point</a:t>
            </a:r>
            <a:endParaRPr sz="2180"/>
          </a:p>
          <a:p>
            <a:pPr marL="406455" marR="547395" indent="-382547">
              <a:spcBef>
                <a:spcPts val="63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99" dirty="0"/>
              <a:t>Local, </a:t>
            </a:r>
            <a:r>
              <a:rPr sz="2378" spc="-178" dirty="0"/>
              <a:t>greedy </a:t>
            </a:r>
            <a:r>
              <a:rPr sz="2378" spc="-129" dirty="0"/>
              <a:t>learning </a:t>
            </a:r>
            <a:r>
              <a:rPr sz="2378" dirty="0"/>
              <a:t>to </a:t>
            </a:r>
            <a:r>
              <a:rPr sz="2378" spc="-59" dirty="0"/>
              <a:t>find </a:t>
            </a:r>
            <a:r>
              <a:rPr sz="2378" spc="-218" dirty="0"/>
              <a:t>a </a:t>
            </a:r>
            <a:r>
              <a:rPr sz="2378" spc="-178" dirty="0"/>
              <a:t>reasonable </a:t>
            </a:r>
            <a:r>
              <a:rPr sz="2378" spc="-89" dirty="0"/>
              <a:t>solution </a:t>
            </a:r>
            <a:r>
              <a:rPr sz="2378" spc="-59" dirty="0"/>
              <a:t>in  </a:t>
            </a:r>
            <a:r>
              <a:rPr sz="2378" spc="-178" dirty="0"/>
              <a:t>reasonable</a:t>
            </a:r>
            <a:r>
              <a:rPr sz="2378" spc="99" dirty="0"/>
              <a:t> </a:t>
            </a:r>
            <a:r>
              <a:rPr sz="2378" spc="-69" dirty="0"/>
              <a:t>time</a:t>
            </a:r>
            <a:endParaRPr sz="2378"/>
          </a:p>
          <a:p>
            <a:pPr marL="406455" marR="69211" indent="-382547">
              <a:spcBef>
                <a:spcPts val="61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09" dirty="0"/>
              <a:t>Relatively </a:t>
            </a:r>
            <a:r>
              <a:rPr sz="2378" spc="-238" dirty="0"/>
              <a:t>easy </a:t>
            </a:r>
            <a:r>
              <a:rPr sz="2378" dirty="0"/>
              <a:t>to </a:t>
            </a:r>
            <a:r>
              <a:rPr sz="2378" spc="-69" dirty="0"/>
              <a:t>interpret </a:t>
            </a:r>
            <a:r>
              <a:rPr sz="2378" spc="-79" dirty="0"/>
              <a:t>(by </a:t>
            </a:r>
            <a:r>
              <a:rPr sz="2378" spc="-139" dirty="0"/>
              <a:t>experts </a:t>
            </a:r>
            <a:r>
              <a:rPr sz="2378" spc="-129" dirty="0"/>
              <a:t>or regular </a:t>
            </a:r>
            <a:r>
              <a:rPr sz="2378" spc="-208" dirty="0"/>
              <a:t>users </a:t>
            </a:r>
            <a:r>
              <a:rPr sz="2378" spc="-59" dirty="0"/>
              <a:t>of  </a:t>
            </a:r>
            <a:r>
              <a:rPr sz="2378" spc="-89" dirty="0"/>
              <a:t>the</a:t>
            </a:r>
            <a:r>
              <a:rPr sz="2378" spc="99" dirty="0"/>
              <a:t> </a:t>
            </a:r>
            <a:r>
              <a:rPr sz="2378" spc="-129" dirty="0"/>
              <a:t>system)</a:t>
            </a:r>
            <a:endParaRPr sz="2378"/>
          </a:p>
          <a:p>
            <a:pPr marL="406455" marR="22651" indent="-382547">
              <a:spcBef>
                <a:spcPts val="60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79" dirty="0"/>
              <a:t>Data </a:t>
            </a:r>
            <a:r>
              <a:rPr sz="2378" spc="-89" dirty="0"/>
              <a:t>fragmentation </a:t>
            </a:r>
            <a:r>
              <a:rPr sz="2378" spc="-119" dirty="0"/>
              <a:t>problem: </a:t>
            </a:r>
            <a:r>
              <a:rPr sz="2378" spc="-89" dirty="0"/>
              <a:t>the </a:t>
            </a:r>
            <a:r>
              <a:rPr sz="2378" spc="-198" dirty="0"/>
              <a:t>nodes </a:t>
            </a:r>
            <a:r>
              <a:rPr sz="2378" spc="-89" dirty="0"/>
              <a:t>far </a:t>
            </a:r>
            <a:r>
              <a:rPr sz="2378" spc="-168" dirty="0"/>
              <a:t>down </a:t>
            </a:r>
            <a:r>
              <a:rPr sz="2378" spc="-89" dirty="0"/>
              <a:t>the </a:t>
            </a:r>
            <a:r>
              <a:rPr sz="2378" spc="-109" dirty="0"/>
              <a:t>tree  </a:t>
            </a:r>
            <a:r>
              <a:rPr sz="2378" spc="-198" dirty="0"/>
              <a:t>are </a:t>
            </a:r>
            <a:r>
              <a:rPr sz="2378" spc="-218" dirty="0"/>
              <a:t>based </a:t>
            </a:r>
            <a:r>
              <a:rPr sz="2378" spc="-149" dirty="0"/>
              <a:t>on </a:t>
            </a:r>
            <a:r>
              <a:rPr sz="2378" spc="-218" dirty="0"/>
              <a:t>a </a:t>
            </a:r>
            <a:r>
              <a:rPr sz="2378" spc="-149" dirty="0"/>
              <a:t>very </a:t>
            </a:r>
            <a:r>
              <a:rPr sz="2378" spc="-129" dirty="0"/>
              <a:t>small </a:t>
            </a:r>
            <a:r>
              <a:rPr sz="2378" spc="-59" dirty="0"/>
              <a:t>fraction of </a:t>
            </a:r>
            <a:r>
              <a:rPr sz="2378" spc="-89" dirty="0"/>
              <a:t>the data, </a:t>
            </a:r>
            <a:r>
              <a:rPr sz="2378" spc="-218" dirty="0"/>
              <a:t>even </a:t>
            </a:r>
            <a:r>
              <a:rPr sz="2378" spc="-109" dirty="0"/>
              <a:t>only  </a:t>
            </a:r>
            <a:r>
              <a:rPr sz="2378" spc="-149" dirty="0"/>
              <a:t>on </a:t>
            </a:r>
            <a:r>
              <a:rPr sz="2378" spc="-218" dirty="0"/>
              <a:t>a </a:t>
            </a:r>
            <a:r>
              <a:rPr sz="2378" spc="-129" dirty="0"/>
              <a:t>few </a:t>
            </a:r>
            <a:r>
              <a:rPr sz="2378" spc="-99" dirty="0"/>
              <a:t>data </a:t>
            </a:r>
            <a:r>
              <a:rPr sz="2378" spc="-89" dirty="0"/>
              <a:t>points </a:t>
            </a:r>
            <a:r>
              <a:rPr sz="2378" spc="99" dirty="0"/>
              <a:t>) </a:t>
            </a:r>
            <a:r>
              <a:rPr sz="2378" spc="-69" dirty="0"/>
              <a:t>typically </a:t>
            </a:r>
            <a:r>
              <a:rPr sz="2378" spc="-50" dirty="0"/>
              <a:t>not </a:t>
            </a:r>
            <a:r>
              <a:rPr sz="2378" spc="-149" dirty="0"/>
              <a:t>very </a:t>
            </a:r>
            <a:r>
              <a:rPr sz="2378" spc="-119" dirty="0"/>
              <a:t>reliable  </a:t>
            </a:r>
            <a:r>
              <a:rPr sz="2378" spc="-79" dirty="0"/>
              <a:t>information</a:t>
            </a:r>
            <a:endParaRPr sz="2378"/>
          </a:p>
        </p:txBody>
      </p:sp>
    </p:spTree>
    <p:extLst>
      <p:ext uri="{BB962C8B-B14F-4D97-AF65-F5344CB8AC3E}">
        <p14:creationId xmlns:p14="http://schemas.microsoft.com/office/powerpoint/2010/main" val="1559094874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2911F61-88E9-534C-B319-3C46EE82B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058795-9AF5-5A4F-97D0-5982AAF2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B963-9A01-43E4-AE85-B4426FE10C5C}" type="slidenum">
              <a:rPr lang="en-US" smtClean="0"/>
              <a:t>66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34835C1-CD04-ED44-B6DC-4A52A005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25608549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6" y="142430"/>
            <a:ext cx="4195334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Support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Vector</a:t>
            </a:r>
            <a:r>
              <a:rPr sz="3369" spc="139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159" dirty="0">
                <a:solidFill>
                  <a:srgbClr val="7F19B2"/>
                </a:solidFill>
                <a:latin typeface="Trebuchet MS"/>
                <a:cs typeface="Trebuchet MS"/>
              </a:rPr>
              <a:t>Machine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1833811"/>
            <a:ext cx="7547573" cy="3105499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99" dirty="0"/>
              <a:t>Construct </a:t>
            </a:r>
            <a:r>
              <a:rPr sz="2378" spc="-119" dirty="0"/>
              <a:t>linear </a:t>
            </a:r>
            <a:r>
              <a:rPr sz="2378" spc="-149" dirty="0"/>
              <a:t>decision </a:t>
            </a:r>
            <a:r>
              <a:rPr sz="2378" spc="-159" dirty="0"/>
              <a:t>boundaries </a:t>
            </a:r>
            <a:r>
              <a:rPr sz="2378" dirty="0"/>
              <a:t>that </a:t>
            </a:r>
            <a:r>
              <a:rPr sz="2378" spc="-69" dirty="0"/>
              <a:t>explicitly </a:t>
            </a:r>
            <a:r>
              <a:rPr sz="2378" spc="10" dirty="0"/>
              <a:t>try </a:t>
            </a:r>
            <a:r>
              <a:rPr sz="2378" dirty="0"/>
              <a:t>to  </a:t>
            </a:r>
            <a:r>
              <a:rPr sz="2378" spc="-168" dirty="0"/>
              <a:t>separate </a:t>
            </a:r>
            <a:r>
              <a:rPr sz="2378" spc="-89" dirty="0"/>
              <a:t>the </a:t>
            </a:r>
            <a:r>
              <a:rPr sz="2378" spc="-99" dirty="0"/>
              <a:t>data </a:t>
            </a:r>
            <a:r>
              <a:rPr sz="2378" spc="-30" dirty="0"/>
              <a:t>into </a:t>
            </a:r>
            <a:r>
              <a:rPr sz="2378" spc="-79" dirty="0"/>
              <a:t>different </a:t>
            </a:r>
            <a:r>
              <a:rPr sz="2378" spc="-226" dirty="0"/>
              <a:t>classes </a:t>
            </a:r>
            <a:r>
              <a:rPr sz="2378" spc="-258" dirty="0"/>
              <a:t>as </a:t>
            </a:r>
            <a:r>
              <a:rPr sz="2378" spc="-119" dirty="0"/>
              <a:t>well </a:t>
            </a:r>
            <a:r>
              <a:rPr sz="2378" spc="-258" dirty="0"/>
              <a:t>as</a:t>
            </a:r>
            <a:r>
              <a:rPr sz="2378" spc="-327" dirty="0"/>
              <a:t> </a:t>
            </a:r>
            <a:r>
              <a:rPr sz="2378" spc="-149" dirty="0"/>
              <a:t>possible.</a:t>
            </a:r>
            <a:endParaRPr sz="2378"/>
          </a:p>
          <a:p>
            <a:pPr marL="406455" marR="1727755" indent="-382547">
              <a:spcBef>
                <a:spcPts val="60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68" dirty="0"/>
              <a:t>Good </a:t>
            </a:r>
            <a:r>
              <a:rPr sz="2378" spc="-139" dirty="0"/>
              <a:t>separation </a:t>
            </a:r>
            <a:r>
              <a:rPr sz="2378" spc="-149" dirty="0"/>
              <a:t>is </a:t>
            </a:r>
            <a:r>
              <a:rPr sz="2378" spc="-139" dirty="0"/>
              <a:t>defined </a:t>
            </a:r>
            <a:r>
              <a:rPr sz="2378" spc="-59" dirty="0"/>
              <a:t>in </a:t>
            </a:r>
            <a:r>
              <a:rPr sz="2378" spc="-218" dirty="0"/>
              <a:t>a </a:t>
            </a:r>
            <a:r>
              <a:rPr sz="2378" spc="-89" dirty="0"/>
              <a:t>certain form  </a:t>
            </a:r>
            <a:r>
              <a:rPr sz="2378" spc="-99" dirty="0"/>
              <a:t>mathematically.</a:t>
            </a:r>
            <a:endParaRPr sz="2378"/>
          </a:p>
          <a:p>
            <a:pPr marL="406455" marR="313336" indent="-382547">
              <a:spcBef>
                <a:spcPts val="614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98" dirty="0"/>
              <a:t>Even </a:t>
            </a:r>
            <a:r>
              <a:rPr sz="2378" spc="-178" dirty="0"/>
              <a:t>when </a:t>
            </a:r>
            <a:r>
              <a:rPr sz="2378" spc="-89" dirty="0"/>
              <a:t>the </a:t>
            </a:r>
            <a:r>
              <a:rPr sz="2378" spc="-59" dirty="0"/>
              <a:t>training </a:t>
            </a:r>
            <a:r>
              <a:rPr sz="2378" spc="-99" dirty="0"/>
              <a:t>data </a:t>
            </a:r>
            <a:r>
              <a:rPr sz="2378" spc="-168" dirty="0"/>
              <a:t>can </a:t>
            </a:r>
            <a:r>
              <a:rPr sz="2378" spc="-188" dirty="0"/>
              <a:t>be </a:t>
            </a:r>
            <a:r>
              <a:rPr sz="2378" spc="-79" dirty="0"/>
              <a:t>perfectly </a:t>
            </a:r>
            <a:r>
              <a:rPr sz="2378" spc="-168" dirty="0"/>
              <a:t>separated  by </a:t>
            </a:r>
            <a:r>
              <a:rPr sz="2378" spc="-149" dirty="0"/>
              <a:t>hyperplanes, </a:t>
            </a:r>
            <a:r>
              <a:rPr sz="2378" spc="-89" dirty="0"/>
              <a:t>LDA </a:t>
            </a:r>
            <a:r>
              <a:rPr sz="2378" spc="-129" dirty="0"/>
              <a:t>or </a:t>
            </a:r>
            <a:r>
              <a:rPr sz="2378" spc="-89" dirty="0"/>
              <a:t>other </a:t>
            </a:r>
            <a:r>
              <a:rPr sz="2378" spc="-119" dirty="0"/>
              <a:t>linear </a:t>
            </a:r>
            <a:r>
              <a:rPr sz="2378" spc="-139" dirty="0"/>
              <a:t>methods </a:t>
            </a:r>
            <a:r>
              <a:rPr sz="2378" spc="-168" dirty="0"/>
              <a:t>developed  </a:t>
            </a:r>
            <a:r>
              <a:rPr sz="2378" spc="-149" dirty="0"/>
              <a:t>under </a:t>
            </a:r>
            <a:r>
              <a:rPr sz="2378" spc="-218" dirty="0"/>
              <a:t>a </a:t>
            </a:r>
            <a:r>
              <a:rPr sz="2378" spc="-59" dirty="0"/>
              <a:t>statistical </a:t>
            </a:r>
            <a:r>
              <a:rPr sz="2378" spc="-129" dirty="0"/>
              <a:t>framework </a:t>
            </a:r>
            <a:r>
              <a:rPr sz="2378" spc="-188" dirty="0"/>
              <a:t>may </a:t>
            </a:r>
            <a:r>
              <a:rPr sz="2378" spc="-50" dirty="0"/>
              <a:t>not </a:t>
            </a:r>
            <a:r>
              <a:rPr sz="2378" spc="-178" dirty="0"/>
              <a:t>achieve </a:t>
            </a:r>
            <a:r>
              <a:rPr sz="2378" spc="-89" dirty="0"/>
              <a:t>perfect  </a:t>
            </a:r>
            <a:r>
              <a:rPr sz="2378" spc="-129" dirty="0"/>
              <a:t>separation.</a:t>
            </a:r>
            <a:endParaRPr sz="2378"/>
          </a:p>
        </p:txBody>
      </p:sp>
    </p:spTree>
    <p:extLst>
      <p:ext uri="{BB962C8B-B14F-4D97-AF65-F5344CB8AC3E}">
        <p14:creationId xmlns:p14="http://schemas.microsoft.com/office/powerpoint/2010/main" val="1941642519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7047" y="142430"/>
            <a:ext cx="5389507" cy="574618"/>
          </a:xfrm>
          <a:prstGeom prst="rect">
            <a:avLst/>
          </a:prstGeom>
        </p:spPr>
        <p:txBody>
          <a:bodyPr spcFirstLastPara="1" vert="horz" wrap="square" lIns="0" tIns="30200" rIns="0" bIns="0" rtlCol="0" anchor="b" anchorCtr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78" dirty="0">
                <a:solidFill>
                  <a:srgbClr val="7F19B2"/>
                </a:solidFill>
                <a:latin typeface="Trebuchet MS"/>
                <a:cs typeface="Trebuchet MS"/>
              </a:rPr>
              <a:t>Optimal </a:t>
            </a:r>
            <a:r>
              <a:rPr sz="3369" spc="-198" dirty="0">
                <a:solidFill>
                  <a:srgbClr val="7F19B2"/>
                </a:solidFill>
                <a:latin typeface="Trebuchet MS"/>
                <a:cs typeface="Trebuchet MS"/>
              </a:rPr>
              <a:t>Separating</a:t>
            </a:r>
            <a:r>
              <a:rPr sz="3369" spc="198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-226" dirty="0">
                <a:solidFill>
                  <a:srgbClr val="7F19B2"/>
                </a:solidFill>
                <a:latin typeface="Trebuchet MS"/>
                <a:cs typeface="Trebuchet MS"/>
              </a:rPr>
              <a:t>Hyperplane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3" y="1190317"/>
            <a:ext cx="7192721" cy="1121944"/>
          </a:xfrm>
          <a:prstGeom prst="rect">
            <a:avLst/>
          </a:prstGeom>
        </p:spPr>
        <p:txBody>
          <a:bodyPr vert="horz" wrap="square" lIns="0" tIns="23909" rIns="0" bIns="0" rtlCol="0">
            <a:spAutoFit/>
          </a:bodyPr>
          <a:lstStyle/>
          <a:p>
            <a:pPr marL="406455" marR="10067" indent="-382547">
              <a:spcBef>
                <a:spcPts val="188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109" dirty="0"/>
              <a:t>The </a:t>
            </a:r>
            <a:r>
              <a:rPr sz="2378" spc="-69" dirty="0"/>
              <a:t>optimal </a:t>
            </a:r>
            <a:r>
              <a:rPr sz="2378" spc="-139" dirty="0"/>
              <a:t>separating </a:t>
            </a:r>
            <a:r>
              <a:rPr sz="2378" spc="-149" dirty="0"/>
              <a:t>hyperplane </a:t>
            </a:r>
            <a:r>
              <a:rPr sz="2378" spc="-188" dirty="0"/>
              <a:t>separates </a:t>
            </a:r>
            <a:r>
              <a:rPr sz="2378" spc="-89" dirty="0"/>
              <a:t>the </a:t>
            </a:r>
            <a:r>
              <a:rPr sz="2378" spc="-99" dirty="0"/>
              <a:t>two  </a:t>
            </a:r>
            <a:r>
              <a:rPr sz="2378" spc="-226" dirty="0"/>
              <a:t>classes </a:t>
            </a:r>
            <a:r>
              <a:rPr sz="2378" spc="-168" dirty="0"/>
              <a:t>and </a:t>
            </a:r>
            <a:r>
              <a:rPr sz="2378" spc="-159" dirty="0"/>
              <a:t>maximizes </a:t>
            </a:r>
            <a:r>
              <a:rPr sz="2378" spc="-89" dirty="0"/>
              <a:t>the </a:t>
            </a:r>
            <a:r>
              <a:rPr sz="2378" spc="-139" dirty="0"/>
              <a:t>distance </a:t>
            </a:r>
            <a:r>
              <a:rPr sz="2378" dirty="0"/>
              <a:t>to </a:t>
            </a:r>
            <a:r>
              <a:rPr sz="2378" spc="-89" dirty="0"/>
              <a:t>the </a:t>
            </a:r>
            <a:r>
              <a:rPr sz="2378" spc="-149" dirty="0"/>
              <a:t>closest </a:t>
            </a:r>
            <a:r>
              <a:rPr sz="2378" spc="-40" dirty="0"/>
              <a:t>point  </a:t>
            </a:r>
            <a:r>
              <a:rPr sz="2378" spc="-69" dirty="0"/>
              <a:t>from </a:t>
            </a:r>
            <a:r>
              <a:rPr sz="2378" spc="-89" dirty="0"/>
              <a:t>either</a:t>
            </a:r>
            <a:r>
              <a:rPr sz="2378" spc="277" dirty="0"/>
              <a:t> </a:t>
            </a:r>
            <a:r>
              <a:rPr sz="2378" spc="-168" dirty="0"/>
              <a:t>class.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3828859" y="2712963"/>
            <a:ext cx="4411657" cy="28572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1887288434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7047" y="145757"/>
            <a:ext cx="3142097" cy="548970"/>
          </a:xfrm>
          <a:prstGeom prst="rect">
            <a:avLst/>
          </a:prstGeom>
        </p:spPr>
        <p:txBody>
          <a:bodyPr vert="horz" wrap="square" lIns="0" tIns="30200" rIns="0" bIns="0" rtlCol="0">
            <a:spAutoFit/>
          </a:bodyPr>
          <a:lstStyle/>
          <a:p>
            <a:pPr marL="25168">
              <a:spcBef>
                <a:spcPts val="238"/>
              </a:spcBef>
            </a:pPr>
            <a:r>
              <a:rPr sz="3369" spc="-119" dirty="0">
                <a:solidFill>
                  <a:srgbClr val="7F19B2"/>
                </a:solidFill>
                <a:latin typeface="Trebuchet MS"/>
                <a:cs typeface="Trebuchet MS"/>
              </a:rPr>
              <a:t>Key </a:t>
            </a:r>
            <a:r>
              <a:rPr sz="3369" spc="-218" dirty="0">
                <a:solidFill>
                  <a:srgbClr val="7F19B2"/>
                </a:solidFill>
                <a:latin typeface="Trebuchet MS"/>
                <a:cs typeface="Trebuchet MS"/>
              </a:rPr>
              <a:t>Ideas </a:t>
            </a:r>
            <a:r>
              <a:rPr sz="3369" spc="-238" dirty="0">
                <a:solidFill>
                  <a:srgbClr val="7F19B2"/>
                </a:solidFill>
                <a:latin typeface="Trebuchet MS"/>
                <a:cs typeface="Trebuchet MS"/>
              </a:rPr>
              <a:t>of</a:t>
            </a:r>
            <a:r>
              <a:rPr sz="3369" spc="347" dirty="0">
                <a:solidFill>
                  <a:srgbClr val="7F19B2"/>
                </a:solidFill>
                <a:latin typeface="Trebuchet MS"/>
                <a:cs typeface="Trebuchet MS"/>
              </a:rPr>
              <a:t> </a:t>
            </a:r>
            <a:r>
              <a:rPr sz="3369" spc="238" dirty="0">
                <a:solidFill>
                  <a:srgbClr val="7F19B2"/>
                </a:solidFill>
                <a:latin typeface="Trebuchet MS"/>
                <a:cs typeface="Trebuchet MS"/>
              </a:rPr>
              <a:t>SVM</a:t>
            </a:r>
            <a:endParaRPr sz="3369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24314" y="882230"/>
            <a:ext cx="7015294" cy="1277667"/>
          </a:xfrm>
          <a:prstGeom prst="rect">
            <a:avLst/>
          </a:prstGeom>
        </p:spPr>
        <p:txBody>
          <a:bodyPr vert="horz" wrap="square" lIns="0" tIns="101926" rIns="0" bIns="0" rtlCol="0">
            <a:spAutoFit/>
          </a:bodyPr>
          <a:lstStyle/>
          <a:p>
            <a:pPr marL="25168">
              <a:spcBef>
                <a:spcPts val="803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238" dirty="0"/>
              <a:t>Seek </a:t>
            </a:r>
            <a:r>
              <a:rPr sz="2378" spc="-149" dirty="0"/>
              <a:t>large </a:t>
            </a:r>
            <a:r>
              <a:rPr sz="2378" spc="-129" dirty="0"/>
              <a:t>margin </a:t>
            </a:r>
            <a:r>
              <a:rPr sz="2378" spc="-149" dirty="0"/>
              <a:t>separator </a:t>
            </a:r>
            <a:r>
              <a:rPr sz="2378" dirty="0"/>
              <a:t>to </a:t>
            </a:r>
            <a:r>
              <a:rPr sz="2378" spc="-139" dirty="0"/>
              <a:t>improve</a:t>
            </a:r>
            <a:r>
              <a:rPr sz="2378" spc="59" dirty="0"/>
              <a:t> </a:t>
            </a:r>
            <a:r>
              <a:rPr sz="2378" spc="-119" dirty="0"/>
              <a:t>generalization</a:t>
            </a:r>
            <a:endParaRPr sz="2378"/>
          </a:p>
          <a:p>
            <a:pPr marL="406455" marR="42785" indent="-382547">
              <a:spcBef>
                <a:spcPts val="595"/>
              </a:spcBef>
            </a:pPr>
            <a:r>
              <a:rPr sz="3567" spc="371" baseline="4629" dirty="0">
                <a:solidFill>
                  <a:srgbClr val="7F19B2"/>
                </a:solidFill>
                <a:latin typeface="Arial Black"/>
                <a:cs typeface="Arial Black"/>
              </a:rPr>
              <a:t>e </a:t>
            </a:r>
            <a:r>
              <a:rPr sz="2378" spc="-248" dirty="0"/>
              <a:t>Use </a:t>
            </a:r>
            <a:r>
              <a:rPr sz="2378" spc="-69" dirty="0"/>
              <a:t>optimization </a:t>
            </a:r>
            <a:r>
              <a:rPr sz="2378" dirty="0"/>
              <a:t>to </a:t>
            </a:r>
            <a:r>
              <a:rPr sz="2378" spc="-59" dirty="0"/>
              <a:t>find </a:t>
            </a:r>
            <a:r>
              <a:rPr sz="2378" spc="-69" dirty="0"/>
              <a:t>optimal </a:t>
            </a:r>
            <a:r>
              <a:rPr sz="2378" spc="-149" dirty="0"/>
              <a:t>hyperplane </a:t>
            </a:r>
            <a:r>
              <a:rPr sz="2378" spc="-30" dirty="0"/>
              <a:t>with </a:t>
            </a:r>
            <a:r>
              <a:rPr sz="2378" spc="-129" dirty="0"/>
              <a:t>few  </a:t>
            </a:r>
            <a:r>
              <a:rPr sz="2378" spc="-149" dirty="0"/>
              <a:t>errors </a:t>
            </a:r>
            <a:r>
              <a:rPr sz="2378" spc="-109" dirty="0"/>
              <a:t>via </a:t>
            </a:r>
            <a:r>
              <a:rPr sz="2378" spc="-149" dirty="0"/>
              <a:t>slack</a:t>
            </a:r>
            <a:r>
              <a:rPr sz="2378" spc="59" dirty="0"/>
              <a:t> </a:t>
            </a:r>
            <a:r>
              <a:rPr sz="2378" spc="-149" dirty="0"/>
              <a:t>variables</a:t>
            </a:r>
            <a:endParaRPr sz="2378"/>
          </a:p>
        </p:txBody>
      </p:sp>
      <p:sp>
        <p:nvSpPr>
          <p:cNvPr id="4" name="object 4"/>
          <p:cNvSpPr/>
          <p:nvPr/>
        </p:nvSpPr>
        <p:spPr>
          <a:xfrm>
            <a:off x="3828883" y="2460009"/>
            <a:ext cx="4437026" cy="35889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774"/>
          </a:p>
        </p:txBody>
      </p:sp>
    </p:spTree>
    <p:extLst>
      <p:ext uri="{BB962C8B-B14F-4D97-AF65-F5344CB8AC3E}">
        <p14:creationId xmlns:p14="http://schemas.microsoft.com/office/powerpoint/2010/main" val="2841329499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1031631" y="274650"/>
            <a:ext cx="1026941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/>
              <a:t>This is a slide title</a:t>
            </a:r>
            <a:endParaRPr sz="4400"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2E814-AE25-BA41-8D5F-D847D94A0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4575" y="1677319"/>
            <a:ext cx="9962850" cy="47364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72503FA-7E6D-314D-8A66-44E636F425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750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971845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DDCE6F-0465-9240-8D8E-376970B2E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E38498-EACE-F94F-B7B2-42E2B446D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BB963-9A01-43E4-AE85-B4426FE10C5C}" type="slidenum">
              <a:rPr lang="en-US" smtClean="0"/>
              <a:t>70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C5E4B3F-5BAA-E943-BEBF-954DC339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4347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CC8E5-B73A-AD4E-980A-BCFFDFDE9A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Anomaly detection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235A31-2F8A-BA4A-BE61-FE24545ED9B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42BE77-FEF6-0740-A6C0-97B19A66DC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71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8A5D6-4840-0F4A-8DC1-3CE8531CFDFD}"/>
              </a:ext>
            </a:extLst>
          </p:cNvPr>
          <p:cNvSpPr txBox="1"/>
          <p:nvPr/>
        </p:nvSpPr>
        <p:spPr>
          <a:xfrm>
            <a:off x="3106615" y="1101969"/>
            <a:ext cx="2391508" cy="1172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0125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6E8058-43ED-374F-AB99-44EC204D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424" y="0"/>
            <a:ext cx="4751576" cy="568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5466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/>
          <p:nvPr/>
        </p:nvSpPr>
        <p:spPr>
          <a:xfrm>
            <a:off x="2417700" y="3550"/>
            <a:ext cx="3232500" cy="31254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ctrTitle" idx="4294967295"/>
          </p:nvPr>
        </p:nvSpPr>
        <p:spPr>
          <a:xfrm>
            <a:off x="0" y="3178175"/>
            <a:ext cx="6623050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>
                <a:solidFill>
                  <a:srgbClr val="FFFFFF"/>
                </a:solidFill>
              </a:rPr>
              <a:t>Next lecture: </a:t>
            </a:r>
            <a:endParaRPr sz="4400" dirty="0">
              <a:solidFill>
                <a:srgbClr val="FFFFFF"/>
              </a:solidFill>
            </a:endParaRPr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134" name="Google Shape;134;p18"/>
          <p:cNvGrpSpPr/>
          <p:nvPr/>
        </p:nvGrpSpPr>
        <p:grpSpPr>
          <a:xfrm>
            <a:off x="2916061" y="448355"/>
            <a:ext cx="2235784" cy="2235777"/>
            <a:chOff x="570875" y="4322250"/>
            <a:chExt cx="443300" cy="443325"/>
          </a:xfrm>
        </p:grpSpPr>
        <p:sp>
          <p:nvSpPr>
            <p:cNvPr id="135" name="Google Shape;135;p1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870602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82062" y="944928"/>
            <a:ext cx="5561013" cy="1546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 dirty="0">
                <a:solidFill>
                  <a:srgbClr val="7ECEFD"/>
                </a:solidFill>
              </a:rPr>
              <a:t>Thanks!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429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 b="0" i="0" u="none" strike="noStrike" cap="none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buNone/>
            </a:pPr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4417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6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Credits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body" idx="1"/>
          </p:nvPr>
        </p:nvSpPr>
        <p:spPr>
          <a:xfrm>
            <a:off x="2417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>
              <a:lnSpc>
                <a:spcPct val="115000"/>
              </a:lnSpc>
              <a:buSzPts val="2400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47" name="Google Shape;347;p36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/>
              <a:t>This presentations uses the following typographies and colors:</a:t>
            </a: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Titles: </a:t>
            </a:r>
            <a:r>
              <a:rPr lang="en" sz="1400" b="1"/>
              <a:t>Raleway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Body copy: </a:t>
            </a:r>
            <a:r>
              <a:rPr lang="en" sz="1400" b="1"/>
              <a:t>Lato</a:t>
            </a:r>
            <a:endParaRPr sz="1400" b="1"/>
          </a:p>
          <a:p>
            <a:pPr marL="0" indent="0">
              <a:lnSpc>
                <a:spcPct val="115000"/>
              </a:lnSpc>
              <a:buNone/>
            </a:pPr>
            <a:r>
              <a:rPr lang="en" sz="1400"/>
              <a:t>You can download the fonts on these pages:</a:t>
            </a:r>
            <a:endParaRPr sz="140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/>
              <a:t>Dark blue </a:t>
            </a:r>
            <a:r>
              <a:rPr lang="en" sz="1400" b="1">
                <a:solidFill>
                  <a:srgbClr val="2185C5"/>
                </a:solidFill>
              </a:rPr>
              <a:t>#2185c5</a:t>
            </a:r>
            <a:endParaRPr sz="1400" b="1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blue </a:t>
            </a:r>
            <a:r>
              <a:rPr lang="en" sz="1400" b="1">
                <a:solidFill>
                  <a:srgbClr val="7ECEFD"/>
                </a:solidFill>
              </a:rPr>
              <a:t>#7ecefd</a:t>
            </a:r>
            <a:endParaRPr sz="1400" b="1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Yellow </a:t>
            </a:r>
            <a:r>
              <a:rPr lang="en" sz="1400" b="1">
                <a:solidFill>
                  <a:srgbClr val="FF9715"/>
                </a:solidFill>
              </a:rPr>
              <a:t>#ff9715</a:t>
            </a:r>
            <a:endParaRPr sz="1400" b="1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Magenta </a:t>
            </a:r>
            <a:r>
              <a:rPr lang="en" sz="1400" b="1">
                <a:solidFill>
                  <a:srgbClr val="F20253"/>
                </a:solidFill>
              </a:rPr>
              <a:t>#f20253</a:t>
            </a:r>
            <a:endParaRPr sz="1400" b="1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Dark gray </a:t>
            </a:r>
            <a:r>
              <a:rPr lang="en" sz="1400" b="1"/>
              <a:t>#677480</a:t>
            </a:r>
            <a:endParaRPr sz="1400" b="1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/>
              <a:t>Light gray </a:t>
            </a:r>
            <a:r>
              <a:rPr lang="en" sz="1400" b="1">
                <a:solidFill>
                  <a:srgbClr val="97ABBC"/>
                </a:solidFill>
              </a:rPr>
              <a:t>#97abbc</a:t>
            </a:r>
            <a:endParaRPr sz="1400" b="1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CEFD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78</a:t>
            </a:fld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2417700" y="1305125"/>
            <a:ext cx="3094800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Examples</a:t>
            </a:r>
            <a:endParaRPr sz="2400" dirty="0"/>
          </a:p>
        </p:txBody>
      </p:sp>
      <p:pic>
        <p:nvPicPr>
          <p:cNvPr id="163" name="Google Shape;163;p21"/>
          <p:cNvPicPr preferRelativeResize="0"/>
          <p:nvPr/>
        </p:nvPicPr>
        <p:blipFill rotWithShape="1">
          <a:blip r:embed="rId3">
            <a:alphaModFix/>
          </a:blip>
          <a:srcRect l="27897" r="6026" b="1536"/>
          <a:stretch/>
        </p:blipFill>
        <p:spPr>
          <a:xfrm>
            <a:off x="7660500" y="0"/>
            <a:ext cx="4531500" cy="67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89098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Reliability: probabilistic models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46241"/>
      </p:ext>
    </p:extLst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Antonio template</Template>
  <TotalTime>9191</TotalTime>
  <Words>2969</Words>
  <Application>Microsoft Macintosh PowerPoint</Application>
  <PresentationFormat>Widescreen</PresentationFormat>
  <Paragraphs>490</Paragraphs>
  <Slides>79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101" baseType="lpstr">
      <vt:lpstr>Trebuchet MS</vt:lpstr>
      <vt:lpstr>Garamond</vt:lpstr>
      <vt:lpstr>Lato</vt:lpstr>
      <vt:lpstr>Georgia</vt:lpstr>
      <vt:lpstr>Courier New</vt:lpstr>
      <vt:lpstr>Gill Sans MT</vt:lpstr>
      <vt:lpstr>Palatino Linotype</vt:lpstr>
      <vt:lpstr>Calibri</vt:lpstr>
      <vt:lpstr>Verdana</vt:lpstr>
      <vt:lpstr>Tahoma</vt:lpstr>
      <vt:lpstr>Wingdings</vt:lpstr>
      <vt:lpstr>Lucida Sans</vt:lpstr>
      <vt:lpstr>Lucida Sans Unicode</vt:lpstr>
      <vt:lpstr>Helvetica</vt:lpstr>
      <vt:lpstr>MS Gothic</vt:lpstr>
      <vt:lpstr>Raleway</vt:lpstr>
      <vt:lpstr>Arial</vt:lpstr>
      <vt:lpstr>Bauhaus 93</vt:lpstr>
      <vt:lpstr>Century Gothic</vt:lpstr>
      <vt:lpstr>Arial Black</vt:lpstr>
      <vt:lpstr>Times New Roman</vt:lpstr>
      <vt:lpstr>Antonio template</vt:lpstr>
      <vt:lpstr>CS 4215: Quantitative Performance Evaluation for Computing ystems</vt:lpstr>
      <vt:lpstr>PowerPoint Presentation</vt:lpstr>
      <vt:lpstr>PowerPoint Presentation</vt:lpstr>
      <vt:lpstr>Hello!</vt:lpstr>
      <vt:lpstr>Data-driven models</vt:lpstr>
      <vt:lpstr>Overview of methodologies</vt:lpstr>
      <vt:lpstr>This is a slide title</vt:lpstr>
      <vt:lpstr>Examples</vt:lpstr>
      <vt:lpstr>Reliability: probabilistic models</vt:lpstr>
      <vt:lpstr>Examples</vt:lpstr>
      <vt:lpstr>Reliability: statistical models</vt:lpstr>
      <vt:lpstr>Classification Example: Email Spam</vt:lpstr>
      <vt:lpstr>Classification: Credit Card Fraud</vt:lpstr>
      <vt:lpstr>Classification Example: Diabetes Diagnoses</vt:lpstr>
      <vt:lpstr>Definition of Classification Problem</vt:lpstr>
      <vt:lpstr>How to Build Classifier</vt:lpstr>
      <vt:lpstr>Classification Algorithms</vt:lpstr>
      <vt:lpstr>Classification Algorithms</vt:lpstr>
      <vt:lpstr>Linear Classification</vt:lpstr>
      <vt:lpstr>Linear classification: Definition</vt:lpstr>
      <vt:lpstr> Logistic Regression</vt:lpstr>
      <vt:lpstr>Logistic Regression</vt:lpstr>
      <vt:lpstr>Probability to Classification </vt:lpstr>
      <vt:lpstr>Assumptions </vt:lpstr>
      <vt:lpstr>Assumptions </vt:lpstr>
      <vt:lpstr>Comparison with LR on Indicators</vt:lpstr>
      <vt:lpstr>Fitting Logistic Regression</vt:lpstr>
      <vt:lpstr>Conditional Likelihood</vt:lpstr>
      <vt:lpstr>Derivation of L(θ)</vt:lpstr>
      <vt:lpstr>Derivation L(θ)</vt:lpstr>
      <vt:lpstr>Binary Classifier</vt:lpstr>
      <vt:lpstr>PowerPoint Presentation</vt:lpstr>
      <vt:lpstr>Solving</vt:lpstr>
      <vt:lpstr>Example</vt:lpstr>
      <vt:lpstr>Example</vt:lpstr>
      <vt:lpstr>PowerPoint Presentation</vt:lpstr>
      <vt:lpstr> Discriminant Analysis</vt:lpstr>
      <vt:lpstr>Bayes Basics</vt:lpstr>
      <vt:lpstr>Linear Discriminant Analysis</vt:lpstr>
      <vt:lpstr>Linear Discriminant Analysis</vt:lpstr>
      <vt:lpstr>Linear Discriminant Analysis</vt:lpstr>
      <vt:lpstr>Optimal Classifier, Gˆ (x ) </vt:lpstr>
      <vt:lpstr>Derivation of Optimal Classifier </vt:lpstr>
      <vt:lpstr>PowerPoint Presentation</vt:lpstr>
      <vt:lpstr>An Numerical example</vt:lpstr>
      <vt:lpstr>PowerPoint Presentation</vt:lpstr>
      <vt:lpstr>Estimating Gaussian Distributions</vt:lpstr>
      <vt:lpstr>Diabetes Data Set</vt:lpstr>
      <vt:lpstr>PowerPoint Presentation</vt:lpstr>
      <vt:lpstr>PowerPoint Presentation</vt:lpstr>
      <vt:lpstr>Poor results of LDA</vt:lpstr>
      <vt:lpstr>PowerPoint Presentation</vt:lpstr>
      <vt:lpstr>Quadratic Discriminant analysis</vt:lpstr>
      <vt:lpstr>Diabetes Data Set</vt:lpstr>
      <vt:lpstr>PowerPoint Presentation</vt:lpstr>
      <vt:lpstr>LDA on Expanded Bases</vt:lpstr>
      <vt:lpstr>PowerPoint Presentation</vt:lpstr>
      <vt:lpstr>Other Learning Approaches</vt:lpstr>
      <vt:lpstr>Decision Tree</vt:lpstr>
      <vt:lpstr>Decision Tree: General IdeasI</vt:lpstr>
      <vt:lpstr>PowerPoint Presentation</vt:lpstr>
      <vt:lpstr>PowerPoint Presentation</vt:lpstr>
      <vt:lpstr>PowerPoint Presentation</vt:lpstr>
      <vt:lpstr>Decision Tree: General Ideas</vt:lpstr>
      <vt:lpstr>Characteristics of Decision Tree</vt:lpstr>
      <vt:lpstr>Random Forest</vt:lpstr>
      <vt:lpstr>Support Vector Machine</vt:lpstr>
      <vt:lpstr>Optimal Separating Hyperplane</vt:lpstr>
      <vt:lpstr>PowerPoint Presentation</vt:lpstr>
      <vt:lpstr>PowerPoint Presentation</vt:lpstr>
      <vt:lpstr>Anomaly detection </vt:lpstr>
      <vt:lpstr>Thanks!</vt:lpstr>
      <vt:lpstr>Bonus quiz</vt:lpstr>
      <vt:lpstr>Next lecture: </vt:lpstr>
      <vt:lpstr>Thanks!</vt:lpstr>
      <vt:lpstr>Credits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Lydia Chen</dc:creator>
  <cp:lastModifiedBy>Lydia Chen</cp:lastModifiedBy>
  <cp:revision>36</cp:revision>
  <dcterms:created xsi:type="dcterms:W3CDTF">2019-05-16T09:18:39Z</dcterms:created>
  <dcterms:modified xsi:type="dcterms:W3CDTF">2019-06-14T08:02:36Z</dcterms:modified>
</cp:coreProperties>
</file>